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6"/>
  </p:notesMasterIdLst>
  <p:sldIdLst>
    <p:sldId id="256" r:id="rId2"/>
    <p:sldId id="257" r:id="rId3"/>
    <p:sldId id="258" r:id="rId4"/>
    <p:sldId id="261" r:id="rId5"/>
    <p:sldId id="264" r:id="rId6"/>
    <p:sldId id="269" r:id="rId7"/>
    <p:sldId id="270" r:id="rId8"/>
    <p:sldId id="295" r:id="rId9"/>
    <p:sldId id="296" r:id="rId10"/>
    <p:sldId id="297" r:id="rId11"/>
    <p:sldId id="271" r:id="rId12"/>
    <p:sldId id="272" r:id="rId13"/>
    <p:sldId id="294" r:id="rId14"/>
    <p:sldId id="291" r:id="rId15"/>
    <p:sldId id="304" r:id="rId16"/>
    <p:sldId id="307" r:id="rId17"/>
    <p:sldId id="308" r:id="rId18"/>
    <p:sldId id="306" r:id="rId19"/>
    <p:sldId id="303" r:id="rId20"/>
    <p:sldId id="298" r:id="rId21"/>
    <p:sldId id="301" r:id="rId22"/>
    <p:sldId id="302" r:id="rId23"/>
    <p:sldId id="299" r:id="rId24"/>
    <p:sldId id="300" r:id="rId25"/>
  </p:sldIdLst>
  <p:sldSz cx="9144000" cy="5143500" type="screen16x9"/>
  <p:notesSz cx="9144000" cy="51435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898">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C1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2898"/>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2443150"/>
            <a:ext cx="7315200" cy="23145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extLst>
      <p:ext uri="{BB962C8B-B14F-4D97-AF65-F5344CB8AC3E}">
        <p14:creationId xmlns:p14="http://schemas.microsoft.com/office/powerpoint/2010/main" val="42828943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1:notes"/>
          <p:cNvSpPr txBox="1">
            <a:spLocks noGrp="1"/>
          </p:cNvSpPr>
          <p:nvPr>
            <p:ph type="body" idx="1"/>
          </p:nvPr>
        </p:nvSpPr>
        <p:spPr>
          <a:xfrm>
            <a:off x="914400" y="2443150"/>
            <a:ext cx="7315200" cy="23145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1" name="Google Shape;41;p1: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28577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94b7176b0_0_74: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g3294b7176b0_0_74: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2215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294b7176b0_0_68: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 name="Google Shape;133;g3294b7176b0_0_68: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0130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94b7176b0_0_74: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g3294b7176b0_0_74: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5642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94b7176b0_0_74: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g3294b7176b0_0_74: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10807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2:notes"/>
          <p:cNvSpPr txBox="1">
            <a:spLocks noGrp="1"/>
          </p:cNvSpPr>
          <p:nvPr>
            <p:ph type="body" idx="1"/>
          </p:nvPr>
        </p:nvSpPr>
        <p:spPr>
          <a:xfrm>
            <a:off x="914400" y="2443150"/>
            <a:ext cx="7315200" cy="23145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 name="Google Shape;48;p2: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89377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31f978d36ed_0_12: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 name="Google Shape;54;g31f978d36ed_0_12: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3841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1f978d36ed_0_2: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2" name="Google Shape;72;g31f978d36ed_0_2: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1019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294b7176b0_0_29: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g3294b7176b0_0_29: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96046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294b7176b0_0_62: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g3294b7176b0_0_62: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8212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94b7176b0_0_55: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6" name="Google Shape;126;g3294b7176b0_0_55: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67428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94b7176b0_0_74: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g3294b7176b0_0_74: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19278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94b7176b0_0_74:notes"/>
          <p:cNvSpPr txBox="1">
            <a:spLocks noGrp="1"/>
          </p:cNvSpPr>
          <p:nvPr>
            <p:ph type="body" idx="1"/>
          </p:nvPr>
        </p:nvSpPr>
        <p:spPr>
          <a:xfrm>
            <a:off x="914400" y="2443150"/>
            <a:ext cx="7315200" cy="2314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g3294b7176b0_0_74: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1644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1"/>
        <p:cNvGrpSpPr/>
        <p:nvPr/>
      </p:nvGrpSpPr>
      <p:grpSpPr>
        <a:xfrm>
          <a:off x="0" y="0"/>
          <a:ext cx="0" cy="0"/>
          <a:chOff x="0" y="0"/>
          <a:chExt cx="0" cy="0"/>
        </a:xfrm>
      </p:grpSpPr>
      <p:sp>
        <p:nvSpPr>
          <p:cNvPr id="12" name="Google Shape;12;p14"/>
          <p:cNvSpPr txBox="1">
            <a:spLocks noGrp="1"/>
          </p:cNvSpPr>
          <p:nvPr>
            <p:ph type="title"/>
          </p:nvPr>
        </p:nvSpPr>
        <p:spPr>
          <a:xfrm>
            <a:off x="145024" y="105748"/>
            <a:ext cx="6095365" cy="4095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500" b="1"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4"/>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4"/>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4"/>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IN"/>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15"/>
          <p:cNvSpPr txBox="1">
            <a:spLocks noGrp="1"/>
          </p:cNvSpPr>
          <p:nvPr>
            <p:ph type="title"/>
          </p:nvPr>
        </p:nvSpPr>
        <p:spPr>
          <a:xfrm>
            <a:off x="145024" y="105748"/>
            <a:ext cx="6095365" cy="4095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500" b="1"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5"/>
          <p:cNvSpPr txBox="1">
            <a:spLocks noGrp="1"/>
          </p:cNvSpPr>
          <p:nvPr>
            <p:ph type="body" idx="1"/>
          </p:nvPr>
        </p:nvSpPr>
        <p:spPr>
          <a:xfrm>
            <a:off x="305974" y="822631"/>
            <a:ext cx="8533130" cy="321056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1400" b="0"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5"/>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IN"/>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6"/>
        <p:cNvGrpSpPr/>
        <p:nvPr/>
      </p:nvGrpSpPr>
      <p:grpSpPr>
        <a:xfrm>
          <a:off x="0" y="0"/>
          <a:ext cx="0" cy="0"/>
          <a:chOff x="0" y="0"/>
          <a:chExt cx="0" cy="0"/>
        </a:xfrm>
      </p:grpSpPr>
      <p:sp>
        <p:nvSpPr>
          <p:cNvPr id="27" name="Google Shape;27;p17"/>
          <p:cNvSpPr txBox="1">
            <a:spLocks noGrp="1"/>
          </p:cNvSpPr>
          <p:nvPr>
            <p:ph type="ctrTitle"/>
          </p:nvPr>
        </p:nvSpPr>
        <p:spPr>
          <a:xfrm>
            <a:off x="685800" y="1594485"/>
            <a:ext cx="7772400" cy="108013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500" b="1"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7"/>
          <p:cNvSpPr txBox="1">
            <a:spLocks noGrp="1"/>
          </p:cNvSpPr>
          <p:nvPr>
            <p:ph type="subTitle" idx="1"/>
          </p:nvPr>
        </p:nvSpPr>
        <p:spPr>
          <a:xfrm>
            <a:off x="1371600" y="2880360"/>
            <a:ext cx="6400800" cy="12858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400" b="0"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7"/>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7"/>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IN"/>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2"/>
        <p:cNvGrpSpPr/>
        <p:nvPr/>
      </p:nvGrpSpPr>
      <p:grpSpPr>
        <a:xfrm>
          <a:off x="0" y="0"/>
          <a:ext cx="0" cy="0"/>
          <a:chOff x="0" y="0"/>
          <a:chExt cx="0" cy="0"/>
        </a:xfrm>
      </p:grpSpPr>
      <p:sp>
        <p:nvSpPr>
          <p:cNvPr id="33" name="Google Shape;33;p18"/>
          <p:cNvSpPr txBox="1">
            <a:spLocks noGrp="1"/>
          </p:cNvSpPr>
          <p:nvPr>
            <p:ph type="title"/>
          </p:nvPr>
        </p:nvSpPr>
        <p:spPr>
          <a:xfrm>
            <a:off x="145024" y="105748"/>
            <a:ext cx="6095365" cy="4095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500" b="1" i="0">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8"/>
          <p:cNvSpPr txBox="1">
            <a:spLocks noGrp="1"/>
          </p:cNvSpPr>
          <p:nvPr>
            <p:ph type="body" idx="1"/>
          </p:nvPr>
        </p:nvSpPr>
        <p:spPr>
          <a:xfrm>
            <a:off x="457200" y="1183005"/>
            <a:ext cx="3977640" cy="339471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body" idx="2"/>
          </p:nvPr>
        </p:nvSpPr>
        <p:spPr>
          <a:xfrm>
            <a:off x="4709160" y="1183005"/>
            <a:ext cx="3977640" cy="339471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18"/>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8"/>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8"/>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IN"/>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145024" y="105748"/>
            <a:ext cx="6095365" cy="40957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13"/>
          <p:cNvSpPr txBox="1">
            <a:spLocks noGrp="1"/>
          </p:cNvSpPr>
          <p:nvPr>
            <p:ph type="body" idx="1"/>
          </p:nvPr>
        </p:nvSpPr>
        <p:spPr>
          <a:xfrm>
            <a:off x="305974" y="822631"/>
            <a:ext cx="8533130" cy="3210560"/>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400" b="0"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3"/>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9" name="Google Shape;9;p13"/>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10" name="Google Shape;10;p13"/>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800"/>
              <a:buFont typeface="Arial" panose="020B0604020202020204"/>
              <a:buNone/>
              <a:defRPr sz="18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IN"/>
              <a:t>‹#›</a:t>
            </a:fld>
            <a:endParaRPr lang="en-I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2"/>
        <p:cNvGrpSpPr/>
        <p:nvPr/>
      </p:nvGrpSpPr>
      <p:grpSpPr>
        <a:xfrm>
          <a:off x="0" y="0"/>
          <a:ext cx="0" cy="0"/>
          <a:chOff x="0" y="0"/>
          <a:chExt cx="0" cy="0"/>
        </a:xfrm>
      </p:grpSpPr>
      <p:sp>
        <p:nvSpPr>
          <p:cNvPr id="43" name="Google Shape;43;p1"/>
          <p:cNvSpPr txBox="1">
            <a:spLocks noGrp="1"/>
          </p:cNvSpPr>
          <p:nvPr>
            <p:ph type="title"/>
          </p:nvPr>
        </p:nvSpPr>
        <p:spPr>
          <a:xfrm>
            <a:off x="388750" y="1461500"/>
            <a:ext cx="8447700" cy="897682"/>
          </a:xfrm>
          <a:prstGeom prst="rect">
            <a:avLst/>
          </a:prstGeom>
          <a:noFill/>
          <a:ln>
            <a:noFill/>
          </a:ln>
        </p:spPr>
        <p:txBody>
          <a:bodyPr spcFirstLastPara="1" wrap="square" lIns="0" tIns="12700" rIns="0" bIns="0" anchor="t" anchorCtr="0">
            <a:spAutoFit/>
          </a:bodyPr>
          <a:lstStyle/>
          <a:p>
            <a:pPr marL="198755" marR="292735" lvl="0" algn="ctr">
              <a:lnSpc>
                <a:spcPct val="115000"/>
              </a:lnSpc>
            </a:pPr>
            <a:r>
              <a:rPr lang="en-US" dirty="0" smtClean="0"/>
              <a:t>Virtual </a:t>
            </a:r>
            <a:r>
              <a:rPr lang="en-US" dirty="0"/>
              <a:t>Reality Multiplayer Experience with Augmented Reality Spectator</a:t>
            </a:r>
            <a:endParaRPr b="0" dirty="0"/>
          </a:p>
        </p:txBody>
      </p:sp>
      <p:sp>
        <p:nvSpPr>
          <p:cNvPr id="45" name="Google Shape;45;p1"/>
          <p:cNvSpPr txBox="1">
            <a:spLocks noGrp="1"/>
          </p:cNvSpPr>
          <p:nvPr>
            <p:ph type="title"/>
          </p:nvPr>
        </p:nvSpPr>
        <p:spPr>
          <a:xfrm>
            <a:off x="2963091" y="2286129"/>
            <a:ext cx="3133202" cy="1499385"/>
          </a:xfrm>
          <a:prstGeom prst="rect">
            <a:avLst/>
          </a:prstGeom>
          <a:noFill/>
          <a:ln>
            <a:noFill/>
          </a:ln>
        </p:spPr>
        <p:txBody>
          <a:bodyPr spcFirstLastPara="1" wrap="square" lIns="0" tIns="12700" rIns="0" bIns="0" anchor="t" anchorCtr="0">
            <a:spAutoFit/>
          </a:bodyPr>
          <a:lstStyle/>
          <a:p>
            <a:pPr marR="292735" algn="ctr">
              <a:lnSpc>
                <a:spcPct val="115000"/>
              </a:lnSpc>
            </a:pPr>
            <a:r>
              <a:rPr lang="en-IN" sz="1400" dirty="0">
                <a:sym typeface="+mn-ea"/>
              </a:rPr>
              <a:t>Guide Name </a:t>
            </a:r>
            <a:r>
              <a:rPr lang="en-IN" sz="1400" dirty="0" smtClean="0">
                <a:sym typeface="+mn-ea"/>
              </a:rPr>
              <a:t>: </a:t>
            </a:r>
            <a:r>
              <a:rPr lang="en-IN" sz="1400" b="0" dirty="0" err="1" smtClean="0"/>
              <a:t>Dr</a:t>
            </a:r>
            <a:r>
              <a:rPr lang="en-IN" sz="1400" b="0" dirty="0" err="1"/>
              <a:t>.</a:t>
            </a:r>
            <a:r>
              <a:rPr lang="en-IN" sz="1400" b="0" dirty="0"/>
              <a:t> </a:t>
            </a:r>
            <a:r>
              <a:rPr lang="en-IN" sz="1400" b="0" dirty="0" err="1"/>
              <a:t>Graceline</a:t>
            </a:r>
            <a:r>
              <a:rPr lang="en-IN" sz="1400" b="0" dirty="0"/>
              <a:t> Jasmine </a:t>
            </a:r>
            <a:r>
              <a:rPr lang="en-IN" sz="1400" b="0" dirty="0" smtClean="0"/>
              <a:t>S</a:t>
            </a:r>
            <a:r>
              <a:rPr lang="en-IN" sz="1400" dirty="0">
                <a:sym typeface="+mn-ea"/>
              </a:rPr>
              <a:t/>
            </a:r>
            <a:br>
              <a:rPr lang="en-IN" sz="1400" dirty="0">
                <a:sym typeface="+mn-ea"/>
              </a:rPr>
            </a:br>
            <a:r>
              <a:rPr lang="en-IN" altLang="en-IN" sz="1400" b="0" dirty="0" smtClean="0">
                <a:sym typeface="+mn-ea"/>
              </a:rPr>
              <a:t>Sivaraghavi U.R. 21BRS1412</a:t>
            </a:r>
            <a:r>
              <a:rPr sz="1400" dirty="0"/>
              <a:t/>
            </a:r>
            <a:br>
              <a:rPr sz="1400" dirty="0"/>
            </a:br>
            <a:endParaRPr sz="1400" dirty="0"/>
          </a:p>
          <a:p>
            <a:pPr marL="0" marR="292735" lvl="0" indent="0" algn="l" rtl="0">
              <a:lnSpc>
                <a:spcPct val="115000"/>
              </a:lnSpc>
              <a:spcBef>
                <a:spcPts val="0"/>
              </a:spcBef>
              <a:spcAft>
                <a:spcPts val="0"/>
              </a:spcAft>
              <a:buSzPts val="1400"/>
              <a:buNone/>
            </a:pPr>
            <a:endParaRPr sz="1400" dirty="0"/>
          </a:p>
          <a:p>
            <a:pPr marL="0" marR="292735" lvl="0" indent="0" algn="l" rtl="0">
              <a:lnSpc>
                <a:spcPct val="115000"/>
              </a:lnSpc>
              <a:spcBef>
                <a:spcPts val="0"/>
              </a:spcBef>
              <a:spcAft>
                <a:spcPts val="0"/>
              </a:spcAft>
              <a:buSzPts val="1400"/>
              <a:buNone/>
            </a:pPr>
            <a:endParaRPr sz="1400" dirty="0"/>
          </a:p>
          <a:p>
            <a:pPr marL="0" marR="292735" lvl="0" indent="0" algn="l" rtl="0">
              <a:lnSpc>
                <a:spcPct val="115000"/>
              </a:lnSpc>
              <a:spcBef>
                <a:spcPts val="0"/>
              </a:spcBef>
              <a:spcAft>
                <a:spcPts val="0"/>
              </a:spcAft>
              <a:buSzPts val="1400"/>
              <a:buNone/>
            </a:pPr>
            <a:endParaRPr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3294b7176b0_0_74"/>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algn="ctr"/>
            <a:r>
              <a:rPr lang="en-IN" dirty="0"/>
              <a:t>System Architecture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529" y="796636"/>
            <a:ext cx="4286546" cy="402424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7240" y="796636"/>
            <a:ext cx="3482469" cy="4054406"/>
          </a:xfrm>
          <a:prstGeom prst="rect">
            <a:avLst/>
          </a:prstGeom>
        </p:spPr>
      </p:pic>
    </p:spTree>
    <p:extLst>
      <p:ext uri="{BB962C8B-B14F-4D97-AF65-F5344CB8AC3E}">
        <p14:creationId xmlns:p14="http://schemas.microsoft.com/office/powerpoint/2010/main" val="31022749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34"/>
        <p:cNvGrpSpPr/>
        <p:nvPr/>
      </p:nvGrpSpPr>
      <p:grpSpPr>
        <a:xfrm>
          <a:off x="0" y="0"/>
          <a:ext cx="0" cy="0"/>
          <a:chOff x="0" y="0"/>
          <a:chExt cx="0" cy="0"/>
        </a:xfrm>
      </p:grpSpPr>
      <p:sp>
        <p:nvSpPr>
          <p:cNvPr id="135" name="Google Shape;135;g3294b7176b0_0_68"/>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algn="ctr"/>
            <a:r>
              <a:rPr lang="en-US" dirty="0"/>
              <a:t>List of Modules</a:t>
            </a:r>
            <a:endParaRPr lang="en-IN" dirty="0"/>
          </a:p>
        </p:txBody>
      </p:sp>
      <p:sp>
        <p:nvSpPr>
          <p:cNvPr id="136" name="Google Shape;136;g3294b7176b0_0_68"/>
          <p:cNvSpPr txBox="1"/>
          <p:nvPr/>
        </p:nvSpPr>
        <p:spPr>
          <a:xfrm>
            <a:off x="268606" y="593090"/>
            <a:ext cx="5626504" cy="3459922"/>
          </a:xfrm>
          <a:prstGeom prst="rect">
            <a:avLst/>
          </a:prstGeom>
          <a:noFill/>
          <a:ln>
            <a:noFill/>
          </a:ln>
        </p:spPr>
        <p:txBody>
          <a:bodyPr spcFirstLastPara="1" wrap="square" lIns="0" tIns="12700" rIns="0" bIns="0" anchor="t" anchorCtr="0">
            <a:spAutoFit/>
          </a:bodyPr>
          <a:lstStyle/>
          <a:p>
            <a:r>
              <a:rPr lang="en-IN" b="1" dirty="0">
                <a:latin typeface="Times New Roman" panose="02020603050405020304" pitchFamily="18" charset="0"/>
                <a:cs typeface="Times New Roman" panose="02020603050405020304" pitchFamily="18" charset="0"/>
              </a:rPr>
              <a:t>List of Modules</a:t>
            </a:r>
          </a:p>
          <a:p>
            <a:pPr>
              <a:buFont typeface="+mj-lt"/>
              <a:buAutoNum type="arabicPeriod"/>
            </a:pPr>
            <a:r>
              <a:rPr lang="en-IN" b="1" dirty="0">
                <a:latin typeface="Times New Roman" panose="02020603050405020304" pitchFamily="18" charset="0"/>
                <a:cs typeface="Times New Roman" panose="02020603050405020304" pitchFamily="18" charset="0"/>
              </a:rPr>
              <a:t>VR Multiplayer System</a:t>
            </a:r>
            <a:endParaRPr lang="en-IN"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Built using </a:t>
            </a:r>
            <a:r>
              <a:rPr lang="en-IN" b="1" dirty="0">
                <a:latin typeface="Times New Roman" panose="02020603050405020304" pitchFamily="18" charset="0"/>
                <a:cs typeface="Times New Roman" panose="02020603050405020304" pitchFamily="18" charset="0"/>
              </a:rPr>
              <a:t>Normcore</a:t>
            </a:r>
            <a:r>
              <a:rPr lang="en-IN" dirty="0">
                <a:latin typeface="Times New Roman" panose="02020603050405020304" pitchFamily="18" charset="0"/>
                <a:cs typeface="Times New Roman" panose="02020603050405020304" pitchFamily="18" charset="0"/>
              </a:rPr>
              <a:t> for real-time networking.</a:t>
            </a: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Utilizes </a:t>
            </a:r>
            <a:r>
              <a:rPr lang="en-IN" b="1" dirty="0">
                <a:latin typeface="Times New Roman" panose="02020603050405020304" pitchFamily="18" charset="0"/>
                <a:cs typeface="Times New Roman" panose="02020603050405020304" pitchFamily="18" charset="0"/>
              </a:rPr>
              <a:t>Oculus &amp; XR Plugin Management</a:t>
            </a:r>
            <a:r>
              <a:rPr lang="en-IN" dirty="0">
                <a:latin typeface="Times New Roman" panose="02020603050405020304" pitchFamily="18" charset="0"/>
                <a:cs typeface="Times New Roman" panose="02020603050405020304" pitchFamily="18" charset="0"/>
              </a:rPr>
              <a:t> for VR interactions.</a:t>
            </a: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Includes </a:t>
            </a:r>
            <a:r>
              <a:rPr lang="en-IN" b="1" dirty="0">
                <a:latin typeface="Times New Roman" panose="02020603050405020304" pitchFamily="18" charset="0"/>
                <a:cs typeface="Times New Roman" panose="02020603050405020304" pitchFamily="18" charset="0"/>
              </a:rPr>
              <a:t>Meta XR Simulator</a:t>
            </a:r>
            <a:r>
              <a:rPr lang="en-IN" dirty="0">
                <a:latin typeface="Times New Roman" panose="02020603050405020304" pitchFamily="18" charset="0"/>
                <a:cs typeface="Times New Roman" panose="02020603050405020304" pitchFamily="18" charset="0"/>
              </a:rPr>
              <a:t> for testing without a headset.</a:t>
            </a:r>
          </a:p>
          <a:p>
            <a:pPr>
              <a:buFont typeface="+mj-lt"/>
              <a:buAutoNum type="arabicPeriod"/>
            </a:pPr>
            <a:r>
              <a:rPr lang="en-IN" b="1" dirty="0">
                <a:latin typeface="Times New Roman" panose="02020603050405020304" pitchFamily="18" charset="0"/>
                <a:cs typeface="Times New Roman" panose="02020603050405020304" pitchFamily="18" charset="0"/>
              </a:rPr>
              <a:t>AR Multiplayer System</a:t>
            </a:r>
            <a:endParaRPr lang="en-IN"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Uses </a:t>
            </a:r>
            <a:r>
              <a:rPr lang="en-IN" b="1" dirty="0">
                <a:latin typeface="Times New Roman" panose="02020603050405020304" pitchFamily="18" charset="0"/>
                <a:cs typeface="Times New Roman" panose="02020603050405020304" pitchFamily="18" charset="0"/>
              </a:rPr>
              <a:t>Lightship</a:t>
            </a:r>
            <a:r>
              <a:rPr lang="en-IN" dirty="0">
                <a:latin typeface="Times New Roman" panose="02020603050405020304" pitchFamily="18" charset="0"/>
                <a:cs typeface="Times New Roman" panose="02020603050405020304" pitchFamily="18" charset="0"/>
              </a:rPr>
              <a:t> for AR spatial tracking and multiplayer functionality.</a:t>
            </a: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Implements </a:t>
            </a:r>
            <a:r>
              <a:rPr lang="en-IN" b="1" dirty="0">
                <a:latin typeface="Times New Roman" panose="02020603050405020304" pitchFamily="18" charset="0"/>
                <a:cs typeface="Times New Roman" panose="02020603050405020304" pitchFamily="18" charset="0"/>
              </a:rPr>
              <a:t>Parallel Sync</a:t>
            </a:r>
            <a:r>
              <a:rPr lang="en-IN" dirty="0">
                <a:latin typeface="Times New Roman" panose="02020603050405020304" pitchFamily="18" charset="0"/>
                <a:cs typeface="Times New Roman" panose="02020603050405020304" pitchFamily="18" charset="0"/>
              </a:rPr>
              <a:t> for object synchronization across devices.</a:t>
            </a:r>
          </a:p>
          <a:p>
            <a:pPr>
              <a:buFont typeface="+mj-lt"/>
              <a:buAutoNum type="arabicPeriod"/>
            </a:pPr>
            <a:r>
              <a:rPr lang="en-IN" b="1" dirty="0">
                <a:latin typeface="Times New Roman" panose="02020603050405020304" pitchFamily="18" charset="0"/>
                <a:cs typeface="Times New Roman" panose="02020603050405020304" pitchFamily="18" charset="0"/>
              </a:rPr>
              <a:t>Networking &amp; Synchronization</a:t>
            </a:r>
            <a:endParaRPr lang="en-IN"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Real-time multiplayer interactions with optimized data transfer.</a:t>
            </a: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Ensures consistent object states between VR and AR users.</a:t>
            </a:r>
          </a:p>
          <a:p>
            <a:pPr>
              <a:buFont typeface="+mj-lt"/>
              <a:buAutoNum type="arabicPeriod"/>
            </a:pPr>
            <a:r>
              <a:rPr lang="en-IN" b="1" dirty="0">
                <a:latin typeface="Times New Roman" panose="02020603050405020304" pitchFamily="18" charset="0"/>
                <a:cs typeface="Times New Roman" panose="02020603050405020304" pitchFamily="18" charset="0"/>
              </a:rPr>
              <a:t>User Interface &amp; Interaction</a:t>
            </a:r>
            <a:endParaRPr lang="en-IN"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Customizable UI for different industries.</a:t>
            </a:r>
          </a:p>
          <a:p>
            <a:pPr marL="742950" lvl="1" indent="-285750">
              <a:buFont typeface="+mj-lt"/>
              <a:buAutoNum type="arabicPeriod"/>
            </a:pPr>
            <a:r>
              <a:rPr lang="en-IN" dirty="0">
                <a:latin typeface="Times New Roman" panose="02020603050405020304" pitchFamily="18" charset="0"/>
                <a:cs typeface="Times New Roman" panose="02020603050405020304" pitchFamily="18" charset="0"/>
              </a:rPr>
              <a:t>Simple room/lobby creation for seamless multiplayer access.</a:t>
            </a:r>
          </a:p>
        </p:txBody>
      </p:sp>
      <p:pic>
        <p:nvPicPr>
          <p:cNvPr id="3" name="Picture 2"/>
          <p:cNvPicPr>
            <a:picLocks noChangeAspect="1"/>
          </p:cNvPicPr>
          <p:nvPr/>
        </p:nvPicPr>
        <p:blipFill>
          <a:blip r:embed="rId3"/>
          <a:stretch>
            <a:fillRect/>
          </a:stretch>
        </p:blipFill>
        <p:spPr>
          <a:xfrm>
            <a:off x="6074732" y="105750"/>
            <a:ext cx="2934393" cy="489065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40"/>
        <p:cNvGrpSpPr/>
        <p:nvPr/>
      </p:nvGrpSpPr>
      <p:grpSpPr>
        <a:xfrm>
          <a:off x="0" y="0"/>
          <a:ext cx="0" cy="0"/>
          <a:chOff x="0" y="0"/>
          <a:chExt cx="0" cy="0"/>
        </a:xfrm>
      </p:grpSpPr>
      <p:sp>
        <p:nvSpPr>
          <p:cNvPr id="141" name="Google Shape;141;g3294b7176b0_0_74"/>
          <p:cNvSpPr txBox="1">
            <a:spLocks noGrp="1"/>
          </p:cNvSpPr>
          <p:nvPr>
            <p:ph type="title"/>
          </p:nvPr>
        </p:nvSpPr>
        <p:spPr>
          <a:xfrm>
            <a:off x="145025" y="105750"/>
            <a:ext cx="8864100" cy="446261"/>
          </a:xfrm>
          <a:prstGeom prst="rect">
            <a:avLst/>
          </a:prstGeom>
          <a:noFill/>
          <a:ln>
            <a:noFill/>
          </a:ln>
        </p:spPr>
        <p:txBody>
          <a:bodyPr spcFirstLastPara="1" wrap="square" lIns="0" tIns="15225" rIns="0" bIns="0" anchor="t" anchorCtr="0">
            <a:spAutoFit/>
          </a:bodyPr>
          <a:lstStyle/>
          <a:p>
            <a:pPr algn="ctr"/>
            <a:r>
              <a:rPr lang="en-US" sz="2800" dirty="0"/>
              <a:t>Module Explanations</a:t>
            </a:r>
            <a:endParaRPr lang="en-US" sz="2800" dirty="0">
              <a:latin typeface="Times New Roman" panose="02020603050405020304" pitchFamily="18" charset="0"/>
              <a:cs typeface="Times New Roman" panose="02020603050405020304" pitchFamily="18" charset="0"/>
            </a:endParaRPr>
          </a:p>
        </p:txBody>
      </p:sp>
      <p:sp>
        <p:nvSpPr>
          <p:cNvPr id="7" name="Google Shape;136;g3294b7176b0_0_68"/>
          <p:cNvSpPr txBox="1"/>
          <p:nvPr/>
        </p:nvSpPr>
        <p:spPr>
          <a:xfrm>
            <a:off x="367978" y="766272"/>
            <a:ext cx="8418194" cy="2967479"/>
          </a:xfrm>
          <a:prstGeom prst="rect">
            <a:avLst/>
          </a:prstGeom>
          <a:noFill/>
          <a:ln>
            <a:noFill/>
          </a:ln>
        </p:spPr>
        <p:txBody>
          <a:bodyPr spcFirstLastPara="1" wrap="square" lIns="0" tIns="12700" rIns="0" bIns="0" anchor="t" anchorCtr="0">
            <a:spAutoFit/>
          </a:bodyPr>
          <a:lstStyle/>
          <a:p>
            <a:r>
              <a:rPr lang="en-US" sz="1600" b="1" dirty="0">
                <a:latin typeface="Times New Roman" panose="02020603050405020304" pitchFamily="18" charset="0"/>
                <a:cs typeface="Times New Roman" panose="02020603050405020304" pitchFamily="18" charset="0"/>
              </a:rPr>
              <a:t>Explanation of All Modules</a:t>
            </a:r>
          </a:p>
          <a:p>
            <a:pPr>
              <a:buFont typeface="+mj-lt"/>
              <a:buAutoNum type="arabicPeriod"/>
            </a:pPr>
            <a:r>
              <a:rPr lang="en-US" sz="1600" b="1" dirty="0">
                <a:latin typeface="Times New Roman" panose="02020603050405020304" pitchFamily="18" charset="0"/>
                <a:cs typeface="Times New Roman" panose="02020603050405020304" pitchFamily="18" charset="0"/>
              </a:rPr>
              <a:t>VR Multiplayer System</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Enables real-time multiplayer interactions in a virtual environment.</a:t>
            </a:r>
            <a:br>
              <a:rPr lang="en-US" sz="1600"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Components Used:</a:t>
            </a:r>
            <a:endParaRPr lang="en-US" sz="16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1600" b="1" dirty="0">
                <a:latin typeface="Times New Roman" panose="02020603050405020304" pitchFamily="18" charset="0"/>
                <a:cs typeface="Times New Roman" panose="02020603050405020304" pitchFamily="18" charset="0"/>
              </a:rPr>
              <a:t>Normcore</a:t>
            </a:r>
            <a:r>
              <a:rPr lang="en-US" sz="1600" dirty="0">
                <a:latin typeface="Times New Roman" panose="02020603050405020304" pitchFamily="18" charset="0"/>
                <a:cs typeface="Times New Roman" panose="02020603050405020304" pitchFamily="18" charset="0"/>
              </a:rPr>
              <a:t> for networking and player synchronization.</a:t>
            </a:r>
          </a:p>
          <a:p>
            <a:pPr marL="742950" lvl="1" indent="-285750">
              <a:buFont typeface="+mj-lt"/>
              <a:buAutoNum type="arabicPeriod"/>
            </a:pPr>
            <a:r>
              <a:rPr lang="en-US" sz="1600" b="1" dirty="0">
                <a:latin typeface="Times New Roman" panose="02020603050405020304" pitchFamily="18" charset="0"/>
                <a:cs typeface="Times New Roman" panose="02020603050405020304" pitchFamily="18" charset="0"/>
              </a:rPr>
              <a:t>Oculus &amp; XR Plugin Management</a:t>
            </a:r>
            <a:r>
              <a:rPr lang="en-US" sz="1600" dirty="0">
                <a:latin typeface="Times New Roman" panose="02020603050405020304" pitchFamily="18" charset="0"/>
                <a:cs typeface="Times New Roman" panose="02020603050405020304" pitchFamily="18" charset="0"/>
              </a:rPr>
              <a:t> for VR functionality.</a:t>
            </a:r>
          </a:p>
          <a:p>
            <a:pPr marL="742950" lvl="1" indent="-285750">
              <a:buFont typeface="+mj-lt"/>
              <a:buAutoNum type="arabicPeriod"/>
            </a:pPr>
            <a:r>
              <a:rPr lang="en-US" sz="1600" b="1" dirty="0">
                <a:latin typeface="Times New Roman" panose="02020603050405020304" pitchFamily="18" charset="0"/>
                <a:cs typeface="Times New Roman" panose="02020603050405020304" pitchFamily="18" charset="0"/>
              </a:rPr>
              <a:t>Meta XR Simulator</a:t>
            </a:r>
            <a:r>
              <a:rPr lang="en-US" sz="1600" dirty="0">
                <a:latin typeface="Times New Roman" panose="02020603050405020304" pitchFamily="18" charset="0"/>
                <a:cs typeface="Times New Roman" panose="02020603050405020304" pitchFamily="18" charset="0"/>
              </a:rPr>
              <a:t> for testing without a headset.</a:t>
            </a:r>
          </a:p>
          <a:p>
            <a:pPr>
              <a:buFont typeface="+mj-lt"/>
              <a:buAutoNum type="arabicPeriod"/>
            </a:pPr>
            <a:r>
              <a:rPr lang="en-US" sz="1600" b="1" dirty="0">
                <a:latin typeface="Times New Roman" panose="02020603050405020304" pitchFamily="18" charset="0"/>
                <a:cs typeface="Times New Roman" panose="02020603050405020304" pitchFamily="18" charset="0"/>
              </a:rPr>
              <a:t>AR Multiplayer System</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Purpose:</a:t>
            </a:r>
            <a:r>
              <a:rPr lang="en-US" sz="1600" dirty="0">
                <a:latin typeface="Times New Roman" panose="02020603050405020304" pitchFamily="18" charset="0"/>
                <a:cs typeface="Times New Roman" panose="02020603050405020304" pitchFamily="18" charset="0"/>
              </a:rPr>
              <a:t> Allows AR users to interact with virtual objects and other players in real-time.</a:t>
            </a:r>
            <a:br>
              <a:rPr lang="en-US" sz="1600"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Components Used:</a:t>
            </a:r>
            <a:endParaRPr lang="en-US" sz="1600" dirty="0">
              <a:latin typeface="Times New Roman" panose="02020603050405020304" pitchFamily="18" charset="0"/>
              <a:cs typeface="Times New Roman" panose="02020603050405020304" pitchFamily="18" charset="0"/>
            </a:endParaRPr>
          </a:p>
          <a:p>
            <a:pPr marL="742950" lvl="1" indent="-285750">
              <a:buFont typeface="+mj-lt"/>
              <a:buAutoNum type="arabicPeriod"/>
            </a:pPr>
            <a:r>
              <a:rPr lang="en-US" sz="1600" b="1" dirty="0">
                <a:latin typeface="Times New Roman" panose="02020603050405020304" pitchFamily="18" charset="0"/>
                <a:cs typeface="Times New Roman" panose="02020603050405020304" pitchFamily="18" charset="0"/>
              </a:rPr>
              <a:t>Lightship</a:t>
            </a:r>
            <a:r>
              <a:rPr lang="en-US" sz="1600" dirty="0">
                <a:latin typeface="Times New Roman" panose="02020603050405020304" pitchFamily="18" charset="0"/>
                <a:cs typeface="Times New Roman" panose="02020603050405020304" pitchFamily="18" charset="0"/>
              </a:rPr>
              <a:t> for AR spatial tracking and multiplayer interactions.</a:t>
            </a:r>
          </a:p>
          <a:p>
            <a:pPr marL="742950" lvl="1" indent="-285750">
              <a:buFont typeface="+mj-lt"/>
              <a:buAutoNum type="arabicPeriod"/>
            </a:pPr>
            <a:r>
              <a:rPr lang="en-US" sz="1600" b="1" dirty="0">
                <a:latin typeface="Times New Roman" panose="02020603050405020304" pitchFamily="18" charset="0"/>
                <a:cs typeface="Times New Roman" panose="02020603050405020304" pitchFamily="18" charset="0"/>
              </a:rPr>
              <a:t>Parallel Sync</a:t>
            </a:r>
            <a:r>
              <a:rPr lang="en-US" sz="1600" dirty="0">
                <a:latin typeface="Times New Roman" panose="02020603050405020304" pitchFamily="18" charset="0"/>
                <a:cs typeface="Times New Roman" panose="02020603050405020304" pitchFamily="18" charset="0"/>
              </a:rPr>
              <a:t> to synchronize objects across multiple AR users.</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3294b7176b0_0_74"/>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algn="ctr"/>
            <a:r>
              <a:rPr lang="en-US" dirty="0"/>
              <a:t>Module Explanations</a:t>
            </a:r>
            <a:endParaRPr lang="en-IN" dirty="0"/>
          </a:p>
        </p:txBody>
      </p:sp>
      <p:sp>
        <p:nvSpPr>
          <p:cNvPr id="6" name="Rectangle 5"/>
          <p:cNvSpPr>
            <a:spLocks noChangeArrowheads="1"/>
          </p:cNvSpPr>
          <p:nvPr/>
        </p:nvSpPr>
        <p:spPr bwMode="auto">
          <a:xfrm>
            <a:off x="430772" y="1046525"/>
            <a:ext cx="753559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3.</a:t>
            </a:r>
            <a:r>
              <a:rPr kumimoji="0" lang="en-US" altLang="en-US" sz="1600" b="1" i="0" u="none" strike="noStrike" cap="none" normalizeH="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Networking &amp; Synchronization</a:t>
            </a: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r>
            <a:b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Purpose:</a:t>
            </a: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Ensures seamless, low-latency communication between players in both VR and AR.</a:t>
            </a:r>
            <a:b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Techniques Used:</a:t>
            </a:r>
            <a:endPar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Real-time multiplayer networking using </a:t>
            </a: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Normcore</a:t>
            </a: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Synchronization of objects and interactions across different platforms.</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4.User Interface &amp; Interaction</a:t>
            </a: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r>
            <a:b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Purpose:</a:t>
            </a: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Provides an intuitive and customizable UI for different industries.</a:t>
            </a:r>
            <a:b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Components Used:</a:t>
            </a:r>
            <a:endPar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Room/lobby creation for seamless multiplayer access.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Cross-platform compatibility for VR and AR users.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21309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6" name="Title 1"/>
          <p:cNvSpPr txBox="1">
            <a:spLocks/>
          </p:cNvSpPr>
          <p:nvPr/>
        </p:nvSpPr>
        <p:spPr>
          <a:xfrm>
            <a:off x="626345" y="1059873"/>
            <a:ext cx="7499346" cy="3293209"/>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endParaRPr lang="en-US" sz="1100" b="0" dirty="0" smtClean="0"/>
          </a:p>
          <a:p>
            <a:r>
              <a:rPr lang="en-US" sz="160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Implementation:</a:t>
            </a:r>
            <a:br>
              <a:rPr lang="en-US" sz="160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br>
            <a:r>
              <a:rPr lang="en-US" sz="1600" b="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The project was developed using Unity with the XR Interaction Toolkit to support VR functionalities. Custom 3D environments for hospital, nature, and showroom scenarios were modeled in Blender and integrated into Unity. The setup includes teleportation, interactive object manipulation, and scene transitions. Testing was performed using a Meta Quest headset to ensure seamless navigation and intuitive interactions.</a:t>
            </a:r>
          </a:p>
          <a:p>
            <a:r>
              <a:rPr lang="en-US" sz="160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Results:</a:t>
            </a:r>
            <a:br>
              <a:rPr lang="en-US" sz="160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br>
            <a:r>
              <a:rPr lang="en-US" sz="1600" b="0"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Basic functionality was validated across all three environments. Users could interact with medical tools in the hospital, explore natural elements like trees and terrain in the nature scene, and navigate the showroom layout. Initial trials showed good spatial awareness, stable object interaction, and immersive feedback, with ongoing work to refine lighting, textures, and cross-platform support.</a:t>
            </a:r>
          </a:p>
          <a:p>
            <a:pPr algn="ctr"/>
            <a:endParaRPr lang="en-US" sz="1100" b="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6" name="Title 1"/>
          <p:cNvSpPr txBox="1">
            <a:spLocks/>
          </p:cNvSpPr>
          <p:nvPr/>
        </p:nvSpPr>
        <p:spPr>
          <a:xfrm>
            <a:off x="4939145" y="1731818"/>
            <a:ext cx="3453370" cy="6463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400" dirty="0" smtClean="0"/>
              <a:t>Multiplayer</a:t>
            </a:r>
          </a:p>
          <a:p>
            <a:pPr algn="ctr"/>
            <a:r>
              <a:rPr lang="en-US" sz="1400" b="0" dirty="0" smtClean="0"/>
              <a:t>Enables </a:t>
            </a:r>
            <a:r>
              <a:rPr lang="en-US" sz="1400" b="0" dirty="0"/>
              <a:t>multiple users to connect and interact in a shared virtual environment in real time.</a:t>
            </a:r>
          </a:p>
        </p:txBody>
      </p:sp>
      <p:sp>
        <p:nvSpPr>
          <p:cNvPr id="7" name="Title 1"/>
          <p:cNvSpPr txBox="1">
            <a:spLocks/>
          </p:cNvSpPr>
          <p:nvPr/>
        </p:nvSpPr>
        <p:spPr>
          <a:xfrm>
            <a:off x="5008418" y="3629889"/>
            <a:ext cx="3384097" cy="6463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400" dirty="0"/>
              <a:t>Object </a:t>
            </a:r>
            <a:r>
              <a:rPr lang="en-IN" sz="1400" dirty="0" smtClean="0"/>
              <a:t>Synchronization</a:t>
            </a:r>
          </a:p>
          <a:p>
            <a:pPr algn="ctr"/>
            <a:r>
              <a:rPr lang="en-US" sz="1400" b="0" dirty="0"/>
              <a:t>Ensures consistent object states and interactions across all connected users.</a:t>
            </a:r>
          </a:p>
        </p:txBody>
      </p:sp>
      <p:pic>
        <p:nvPicPr>
          <p:cNvPr id="9" name="Picture 8"/>
          <p:cNvPicPr>
            <a:picLocks noChangeAspect="1"/>
          </p:cNvPicPr>
          <p:nvPr/>
        </p:nvPicPr>
        <p:blipFill>
          <a:blip r:embed="rId2"/>
          <a:stretch>
            <a:fillRect/>
          </a:stretch>
        </p:blipFill>
        <p:spPr>
          <a:xfrm>
            <a:off x="246362" y="1186401"/>
            <a:ext cx="4276922" cy="1806181"/>
          </a:xfrm>
          <a:prstGeom prst="rect">
            <a:avLst/>
          </a:prstGeom>
        </p:spPr>
      </p:pic>
      <p:pic>
        <p:nvPicPr>
          <p:cNvPr id="10" name="Picture 9"/>
          <p:cNvPicPr>
            <a:picLocks noChangeAspect="1"/>
          </p:cNvPicPr>
          <p:nvPr/>
        </p:nvPicPr>
        <p:blipFill>
          <a:blip r:embed="rId3"/>
          <a:stretch>
            <a:fillRect/>
          </a:stretch>
        </p:blipFill>
        <p:spPr>
          <a:xfrm>
            <a:off x="246362" y="3163508"/>
            <a:ext cx="4278714" cy="1729981"/>
          </a:xfrm>
          <a:prstGeom prst="rect">
            <a:avLst/>
          </a:prstGeom>
        </p:spPr>
      </p:pic>
    </p:spTree>
    <p:extLst>
      <p:ext uri="{BB962C8B-B14F-4D97-AF65-F5344CB8AC3E}">
        <p14:creationId xmlns:p14="http://schemas.microsoft.com/office/powerpoint/2010/main" val="16467604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6" name="Title 1"/>
          <p:cNvSpPr txBox="1">
            <a:spLocks/>
          </p:cNvSpPr>
          <p:nvPr/>
        </p:nvSpPr>
        <p:spPr>
          <a:xfrm>
            <a:off x="4939145" y="1752600"/>
            <a:ext cx="3453370" cy="6463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400" dirty="0"/>
              <a:t>Avatar </a:t>
            </a:r>
            <a:r>
              <a:rPr lang="en-IN" sz="1400" dirty="0" smtClean="0"/>
              <a:t>Customization</a:t>
            </a:r>
          </a:p>
          <a:p>
            <a:pPr algn="ctr"/>
            <a:r>
              <a:rPr lang="en-US" sz="1400" b="0" dirty="0"/>
              <a:t>Allows users to personalize their virtual identity with custom colors and name tags.</a:t>
            </a:r>
          </a:p>
        </p:txBody>
      </p:sp>
      <p:sp>
        <p:nvSpPr>
          <p:cNvPr id="7" name="Title 1"/>
          <p:cNvSpPr txBox="1">
            <a:spLocks/>
          </p:cNvSpPr>
          <p:nvPr/>
        </p:nvSpPr>
        <p:spPr>
          <a:xfrm>
            <a:off x="5008418" y="3629889"/>
            <a:ext cx="3588327" cy="6463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400" dirty="0"/>
              <a:t>Virtual Space </a:t>
            </a:r>
            <a:r>
              <a:rPr lang="en-IN" sz="1400" dirty="0" smtClean="0"/>
              <a:t>Navigation</a:t>
            </a:r>
          </a:p>
          <a:p>
            <a:pPr algn="ctr"/>
            <a:r>
              <a:rPr lang="en-US" sz="1400" b="0" dirty="0"/>
              <a:t>Lets the host switch between different virtual environments for all users instantly and in sync.</a:t>
            </a:r>
          </a:p>
        </p:txBody>
      </p:sp>
      <p:pic>
        <p:nvPicPr>
          <p:cNvPr id="3" name="Picture 2"/>
          <p:cNvPicPr>
            <a:picLocks noChangeAspect="1"/>
          </p:cNvPicPr>
          <p:nvPr/>
        </p:nvPicPr>
        <p:blipFill>
          <a:blip r:embed="rId2"/>
          <a:stretch>
            <a:fillRect/>
          </a:stretch>
        </p:blipFill>
        <p:spPr>
          <a:xfrm>
            <a:off x="246362" y="1134735"/>
            <a:ext cx="4284722" cy="1806180"/>
          </a:xfrm>
          <a:prstGeom prst="rect">
            <a:avLst/>
          </a:prstGeom>
        </p:spPr>
      </p:pic>
      <p:pic>
        <p:nvPicPr>
          <p:cNvPr id="4" name="Picture 3"/>
          <p:cNvPicPr>
            <a:picLocks noChangeAspect="1"/>
          </p:cNvPicPr>
          <p:nvPr/>
        </p:nvPicPr>
        <p:blipFill>
          <a:blip r:embed="rId3"/>
          <a:stretch>
            <a:fillRect/>
          </a:stretch>
        </p:blipFill>
        <p:spPr>
          <a:xfrm>
            <a:off x="252370" y="3157849"/>
            <a:ext cx="4278714" cy="1741900"/>
          </a:xfrm>
          <a:prstGeom prst="rect">
            <a:avLst/>
          </a:prstGeom>
        </p:spPr>
      </p:pic>
    </p:spTree>
    <p:extLst>
      <p:ext uri="{BB962C8B-B14F-4D97-AF65-F5344CB8AC3E}">
        <p14:creationId xmlns:p14="http://schemas.microsoft.com/office/powerpoint/2010/main" val="12371418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6" name="Title 1"/>
          <p:cNvSpPr txBox="1">
            <a:spLocks/>
          </p:cNvSpPr>
          <p:nvPr/>
        </p:nvSpPr>
        <p:spPr>
          <a:xfrm>
            <a:off x="5926157" y="1004455"/>
            <a:ext cx="3134715" cy="6463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400" dirty="0"/>
              <a:t>AR </a:t>
            </a:r>
            <a:r>
              <a:rPr lang="en-IN" sz="1400" dirty="0" smtClean="0"/>
              <a:t>Spectator</a:t>
            </a:r>
          </a:p>
          <a:p>
            <a:pPr algn="ctr"/>
            <a:r>
              <a:rPr lang="en-US" sz="1400" b="0" dirty="0"/>
              <a:t>Provides a real-time external view for observers</a:t>
            </a:r>
          </a:p>
        </p:txBody>
      </p:sp>
      <p:pic>
        <p:nvPicPr>
          <p:cNvPr id="3" name="Picture 2"/>
          <p:cNvPicPr>
            <a:picLocks noChangeAspect="1"/>
          </p:cNvPicPr>
          <p:nvPr/>
        </p:nvPicPr>
        <p:blipFill>
          <a:blip r:embed="rId2"/>
          <a:stretch>
            <a:fillRect/>
          </a:stretch>
        </p:blipFill>
        <p:spPr>
          <a:xfrm>
            <a:off x="242724" y="692728"/>
            <a:ext cx="5626988" cy="4028209"/>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8235" y="1808019"/>
            <a:ext cx="1638517" cy="2912918"/>
          </a:xfrm>
          <a:prstGeom prst="rect">
            <a:avLst/>
          </a:prstGeom>
        </p:spPr>
      </p:pic>
    </p:spTree>
    <p:extLst>
      <p:ext uri="{BB962C8B-B14F-4D97-AF65-F5344CB8AC3E}">
        <p14:creationId xmlns:p14="http://schemas.microsoft.com/office/powerpoint/2010/main" val="36038172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3" name="Title 1"/>
          <p:cNvSpPr txBox="1">
            <a:spLocks/>
          </p:cNvSpPr>
          <p:nvPr/>
        </p:nvSpPr>
        <p:spPr>
          <a:xfrm>
            <a:off x="124242" y="628468"/>
            <a:ext cx="8798084" cy="38417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dirty="0" smtClean="0"/>
              <a:t>Use Cases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456" y="1186401"/>
            <a:ext cx="3869232" cy="1806181"/>
          </a:xfrm>
          <a:prstGeom prst="rect">
            <a:avLst/>
          </a:prstGeom>
        </p:spPr>
      </p:pic>
      <p:sp>
        <p:nvSpPr>
          <p:cNvPr id="6" name="Title 1"/>
          <p:cNvSpPr txBox="1">
            <a:spLocks/>
          </p:cNvSpPr>
          <p:nvPr/>
        </p:nvSpPr>
        <p:spPr>
          <a:xfrm>
            <a:off x="4523284" y="1731818"/>
            <a:ext cx="3869231" cy="5078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100" dirty="0"/>
              <a:t>Hospital/Clinic </a:t>
            </a:r>
            <a:r>
              <a:rPr lang="en-IN" sz="1100" dirty="0" smtClean="0"/>
              <a:t>Setup</a:t>
            </a:r>
            <a:br>
              <a:rPr lang="en-IN" sz="1100" dirty="0" smtClean="0"/>
            </a:br>
            <a:r>
              <a:rPr lang="en-US" sz="1100" b="0" dirty="0"/>
              <a:t>Provides a virtual training space for users to explore and familiarize themselves with medical instruments and procedures.</a:t>
            </a:r>
          </a:p>
        </p:txBody>
      </p:sp>
      <p:sp>
        <p:nvSpPr>
          <p:cNvPr id="7" name="Title 1"/>
          <p:cNvSpPr txBox="1">
            <a:spLocks/>
          </p:cNvSpPr>
          <p:nvPr/>
        </p:nvSpPr>
        <p:spPr>
          <a:xfrm>
            <a:off x="4523284" y="3629889"/>
            <a:ext cx="3869231" cy="5078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IN" sz="1100" dirty="0"/>
              <a:t>Nature Experience</a:t>
            </a:r>
            <a:br>
              <a:rPr lang="en-IN" sz="1100" dirty="0"/>
            </a:br>
            <a:r>
              <a:rPr lang="en-IN" sz="1100" b="0" dirty="0" smtClean="0"/>
              <a:t>Simulates </a:t>
            </a:r>
            <a:r>
              <a:rPr lang="en-IN" sz="1100" b="0" dirty="0"/>
              <a:t>immersive natural environments for therapeutic or recreational multiplayer interactions</a:t>
            </a:r>
            <a:r>
              <a:rPr lang="en-IN" sz="1100" b="0" dirty="0" smtClean="0"/>
              <a:t>.</a:t>
            </a:r>
            <a:endParaRPr lang="en-US" sz="1100" b="0" dirty="0"/>
          </a:p>
        </p:txBody>
      </p:sp>
      <p:pic>
        <p:nvPicPr>
          <p:cNvPr id="8" name="Picture 7"/>
          <p:cNvPicPr>
            <a:picLocks noChangeAspect="1"/>
          </p:cNvPicPr>
          <p:nvPr/>
        </p:nvPicPr>
        <p:blipFill>
          <a:blip r:embed="rId3"/>
          <a:stretch>
            <a:fillRect/>
          </a:stretch>
        </p:blipFill>
        <p:spPr>
          <a:xfrm>
            <a:off x="242456" y="3166340"/>
            <a:ext cx="3869232" cy="1800437"/>
          </a:xfrm>
          <a:prstGeom prst="rect">
            <a:avLst/>
          </a:prstGeom>
        </p:spPr>
      </p:pic>
    </p:spTree>
    <p:extLst>
      <p:ext uri="{BB962C8B-B14F-4D97-AF65-F5344CB8AC3E}">
        <p14:creationId xmlns:p14="http://schemas.microsoft.com/office/powerpoint/2010/main" val="41733737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Implementation and Results</a:t>
            </a:r>
          </a:p>
        </p:txBody>
      </p:sp>
      <p:sp>
        <p:nvSpPr>
          <p:cNvPr id="3" name="Title 1"/>
          <p:cNvSpPr txBox="1">
            <a:spLocks/>
          </p:cNvSpPr>
          <p:nvPr/>
        </p:nvSpPr>
        <p:spPr>
          <a:xfrm>
            <a:off x="124242" y="628468"/>
            <a:ext cx="8798084" cy="38417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dirty="0" smtClean="0"/>
              <a:t>Use Cases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407" y="1470419"/>
            <a:ext cx="3869232" cy="1798233"/>
          </a:xfrm>
          <a:prstGeom prst="rect">
            <a:avLst/>
          </a:prstGeom>
        </p:spPr>
      </p:pic>
      <p:sp>
        <p:nvSpPr>
          <p:cNvPr id="7" name="Title 1"/>
          <p:cNvSpPr txBox="1">
            <a:spLocks/>
          </p:cNvSpPr>
          <p:nvPr/>
        </p:nvSpPr>
        <p:spPr>
          <a:xfrm>
            <a:off x="4748295" y="2115619"/>
            <a:ext cx="3869231" cy="5078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panose="020B0604020202020204"/>
              <a:buNone/>
              <a:defRPr sz="25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sz="1100" dirty="0"/>
              <a:t>Showroom Environment</a:t>
            </a:r>
            <a:br>
              <a:rPr lang="en-US" sz="1100" dirty="0"/>
            </a:br>
            <a:r>
              <a:rPr lang="en-US" sz="1100" b="0" dirty="0" smtClean="0"/>
              <a:t>Facilitates </a:t>
            </a:r>
            <a:r>
              <a:rPr lang="en-US" sz="1100" b="0" dirty="0"/>
              <a:t>interactive product exploration and real-time customer engagement in a virtual retail space</a:t>
            </a:r>
            <a:r>
              <a:rPr lang="en-US" sz="1100" b="0" dirty="0" smtClean="0"/>
              <a:t>.</a:t>
            </a:r>
            <a:endParaRPr lang="en-US" sz="1100" b="0" dirty="0"/>
          </a:p>
        </p:txBody>
      </p:sp>
    </p:spTree>
    <p:extLst>
      <p:ext uri="{BB962C8B-B14F-4D97-AF65-F5344CB8AC3E}">
        <p14:creationId xmlns:p14="http://schemas.microsoft.com/office/powerpoint/2010/main" val="7789335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49"/>
        <p:cNvGrpSpPr/>
        <p:nvPr/>
      </p:nvGrpSpPr>
      <p:grpSpPr>
        <a:xfrm>
          <a:off x="0" y="0"/>
          <a:ext cx="0" cy="0"/>
          <a:chOff x="0" y="0"/>
          <a:chExt cx="0" cy="0"/>
        </a:xfrm>
      </p:grpSpPr>
      <p:sp>
        <p:nvSpPr>
          <p:cNvPr id="50" name="Google Shape;50;p2"/>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Outline</a:t>
            </a:r>
          </a:p>
        </p:txBody>
      </p:sp>
      <p:sp>
        <p:nvSpPr>
          <p:cNvPr id="51" name="Google Shape;51;p2"/>
          <p:cNvSpPr txBox="1"/>
          <p:nvPr/>
        </p:nvSpPr>
        <p:spPr>
          <a:xfrm>
            <a:off x="310175" y="505950"/>
            <a:ext cx="8533800" cy="4222176"/>
          </a:xfrm>
          <a:prstGeom prst="rect">
            <a:avLst/>
          </a:prstGeom>
          <a:noFill/>
          <a:ln>
            <a:noFill/>
          </a:ln>
        </p:spPr>
        <p:txBody>
          <a:bodyPr spcFirstLastPara="1" wrap="square" lIns="0" tIns="12700" rIns="0" bIns="0" anchor="t" anchorCtr="0">
            <a:noAutofit/>
          </a:bodyPr>
          <a:lstStyle/>
          <a:p>
            <a:pPr marL="412750" marR="5080" lvl="0" indent="-285750" algn="just">
              <a:spcBef>
                <a:spcPts val="1200"/>
              </a:spcBef>
              <a:buClr>
                <a:schemeClr val="dk1"/>
              </a:buClr>
              <a:buSzPts val="1600"/>
              <a:buFont typeface="Wingdings" panose="05000000000000000000" pitchFamily="2" charset="2"/>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Introduction</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Problem Statement</a:t>
            </a: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Research Objectives</a:t>
            </a: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Proposed System</a:t>
            </a: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System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Introduction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System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Architecture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List of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Modules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Module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Explanations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Implementation and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Results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Guide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Approval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Research Paper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Status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412750" marR="5080" lvl="0" indent="-285750" algn="just">
              <a:spcBef>
                <a:spcPts val="1200"/>
              </a:spcBef>
              <a:buClr>
                <a:schemeClr val="dk1"/>
              </a:buClr>
              <a:buSzPts val="1600"/>
              <a:buFont typeface="Wingdings" panose="05000000000000000000" pitchFamily="2" charset="2"/>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References </a:t>
            </a:r>
            <a:endPar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IN" dirty="0"/>
              <a:t>Conclusion &amp; Future Work</a:t>
            </a:r>
            <a:endParaRPr lang="en-US" dirty="0"/>
          </a:p>
        </p:txBody>
      </p:sp>
      <p:sp>
        <p:nvSpPr>
          <p:cNvPr id="3" name="Rectangle 2"/>
          <p:cNvSpPr>
            <a:spLocks noChangeArrowheads="1"/>
          </p:cNvSpPr>
          <p:nvPr/>
        </p:nvSpPr>
        <p:spPr bwMode="auto">
          <a:xfrm>
            <a:off x="430772" y="1169635"/>
            <a:ext cx="7535592"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smtClean="0">
                <a:solidFill>
                  <a:schemeClr val="tx1"/>
                </a:solidFill>
                <a:latin typeface="Times New Roman" panose="02020603050405020304" pitchFamily="18" charset="0"/>
                <a:cs typeface="Times New Roman" panose="02020603050405020304" pitchFamily="18" charset="0"/>
              </a:rPr>
              <a:t>Conclusion</a:t>
            </a:r>
            <a:r>
              <a:rPr lang="en-US" sz="1600" b="1" dirty="0">
                <a:solidFill>
                  <a:schemeClr val="tx1"/>
                </a:solidFill>
                <a:latin typeface="Times New Roman" panose="02020603050405020304" pitchFamily="18" charset="0"/>
                <a:cs typeface="Times New Roman" panose="02020603050405020304" pitchFamily="18" charset="0"/>
              </a:rPr>
              <a:t>:</a:t>
            </a:r>
            <a:r>
              <a:rPr lang="en-US" sz="1600" dirty="0"/>
              <a:t/>
            </a:r>
            <a:br>
              <a:rPr lang="en-US" sz="1600" dirty="0"/>
            </a:br>
            <a:r>
              <a:rPr lang="en-US" sz="1600" dirty="0">
                <a:solidFill>
                  <a:schemeClr val="tx1"/>
                </a:solidFill>
                <a:latin typeface="Times New Roman" panose="02020603050405020304" pitchFamily="18" charset="0"/>
                <a:cs typeface="Times New Roman" panose="02020603050405020304" pitchFamily="18" charset="0"/>
              </a:rPr>
              <a:t>The project successfully demonstrates an immersive environment tailored to diverse real-world scenarios like hospitals, nature trails, and showrooms. By leveraging VR technologies, it enhances user engagement, promotes spatial understanding, and provides an interactive medium for experiential learning and exploration.</a:t>
            </a:r>
          </a:p>
          <a:p>
            <a:r>
              <a:rPr lang="en-US" sz="1600" b="1" dirty="0">
                <a:solidFill>
                  <a:schemeClr val="tx1"/>
                </a:solidFill>
                <a:latin typeface="Times New Roman" panose="02020603050405020304" pitchFamily="18" charset="0"/>
                <a:cs typeface="Times New Roman" panose="02020603050405020304" pitchFamily="18" charset="0"/>
              </a:rPr>
              <a:t>Future Work:</a:t>
            </a:r>
            <a:br>
              <a:rPr lang="en-US" sz="1600" b="1" dirty="0">
                <a:solidFill>
                  <a:schemeClr val="tx1"/>
                </a:solidFill>
                <a:latin typeface="Times New Roman" panose="02020603050405020304" pitchFamily="18" charset="0"/>
                <a:cs typeface="Times New Roman" panose="02020603050405020304" pitchFamily="18" charset="0"/>
              </a:rPr>
            </a:br>
            <a:r>
              <a:rPr lang="en-US" sz="1600" dirty="0">
                <a:solidFill>
                  <a:schemeClr val="tx1"/>
                </a:solidFill>
                <a:latin typeface="Times New Roman" panose="02020603050405020304" pitchFamily="18" charset="0"/>
                <a:cs typeface="Times New Roman" panose="02020603050405020304" pitchFamily="18" charset="0"/>
              </a:rPr>
              <a:t>Future enhancements will include </a:t>
            </a:r>
            <a:r>
              <a:rPr lang="en-US" sz="1600" dirty="0" smtClean="0">
                <a:solidFill>
                  <a:schemeClr val="tx1"/>
                </a:solidFill>
                <a:latin typeface="Times New Roman" panose="02020603050405020304" pitchFamily="18" charset="0"/>
                <a:cs typeface="Times New Roman" panose="02020603050405020304" pitchFamily="18" charset="0"/>
              </a:rPr>
              <a:t>expanding </a:t>
            </a:r>
            <a:r>
              <a:rPr lang="en-US" sz="1600" dirty="0">
                <a:solidFill>
                  <a:schemeClr val="tx1"/>
                </a:solidFill>
                <a:latin typeface="Times New Roman" panose="02020603050405020304" pitchFamily="18" charset="0"/>
                <a:cs typeface="Times New Roman" panose="02020603050405020304" pitchFamily="18" charset="0"/>
              </a:rPr>
              <a:t>to AR compatibility for wider device support, and improving environmental detail and physics-based interactions to elevate realism and usability.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20192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Guide Approval</a:t>
            </a:r>
          </a:p>
        </p:txBody>
      </p:sp>
      <p:pic>
        <p:nvPicPr>
          <p:cNvPr id="3" name="Picture 2"/>
          <p:cNvPicPr>
            <a:picLocks noChangeAspect="1"/>
          </p:cNvPicPr>
          <p:nvPr/>
        </p:nvPicPr>
        <p:blipFill>
          <a:blip r:embed="rId2"/>
          <a:stretch>
            <a:fillRect/>
          </a:stretch>
        </p:blipFill>
        <p:spPr>
          <a:xfrm>
            <a:off x="279699" y="737938"/>
            <a:ext cx="8778240" cy="4208746"/>
          </a:xfrm>
          <a:prstGeom prst="rect">
            <a:avLst/>
          </a:prstGeom>
        </p:spPr>
      </p:pic>
    </p:spTree>
    <p:extLst>
      <p:ext uri="{BB962C8B-B14F-4D97-AF65-F5344CB8AC3E}">
        <p14:creationId xmlns:p14="http://schemas.microsoft.com/office/powerpoint/2010/main" val="367179931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66799" y="53505"/>
            <a:ext cx="6769057" cy="5095730"/>
          </a:xfrm>
          <a:prstGeom prst="rect">
            <a:avLst/>
          </a:prstGeom>
        </p:spPr>
      </p:pic>
    </p:spTree>
    <p:extLst>
      <p:ext uri="{BB962C8B-B14F-4D97-AF65-F5344CB8AC3E}">
        <p14:creationId xmlns:p14="http://schemas.microsoft.com/office/powerpoint/2010/main" val="30036007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Research Paper Status</a:t>
            </a:r>
          </a:p>
        </p:txBody>
      </p:sp>
      <p:sp>
        <p:nvSpPr>
          <p:cNvPr id="3" name="Rectangle 2"/>
          <p:cNvSpPr>
            <a:spLocks noChangeArrowheads="1"/>
          </p:cNvSpPr>
          <p:nvPr/>
        </p:nvSpPr>
        <p:spPr bwMode="auto">
          <a:xfrm>
            <a:off x="430772" y="1292747"/>
            <a:ext cx="7535592"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1600" dirty="0">
                <a:solidFill>
                  <a:schemeClr val="tx1"/>
                </a:solidFill>
                <a:latin typeface="Times New Roman" panose="02020603050405020304" pitchFamily="18" charset="0"/>
                <a:cs typeface="Times New Roman" panose="02020603050405020304" pitchFamily="18" charset="0"/>
              </a:rPr>
              <a:t>Paper Title:</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a:solidFill>
                  <a:schemeClr val="tx1"/>
                </a:solidFill>
                <a:latin typeface="Times New Roman" panose="02020603050405020304" pitchFamily="18" charset="0"/>
                <a:cs typeface="Times New Roman" panose="02020603050405020304" pitchFamily="18" charset="0"/>
              </a:rPr>
              <a:t> “Virtual Reality Multiplayer Experience </a:t>
            </a:r>
            <a:r>
              <a:rPr lang="en-US" altLang="en-US" sz="1600" dirty="0" smtClean="0">
                <a:solidFill>
                  <a:schemeClr val="tx1"/>
                </a:solidFill>
                <a:latin typeface="Times New Roman" panose="02020603050405020304" pitchFamily="18" charset="0"/>
                <a:cs typeface="Times New Roman" panose="02020603050405020304" pitchFamily="18" charset="0"/>
              </a:rPr>
              <a:t>with Augmented </a:t>
            </a:r>
            <a:r>
              <a:rPr lang="en-US" altLang="en-US" sz="1600" dirty="0">
                <a:solidFill>
                  <a:schemeClr val="tx1"/>
                </a:solidFill>
                <a:latin typeface="Times New Roman" panose="02020603050405020304" pitchFamily="18" charset="0"/>
                <a:cs typeface="Times New Roman" panose="02020603050405020304" pitchFamily="18" charset="0"/>
              </a:rPr>
              <a:t>Reality Spectator”</a:t>
            </a:r>
          </a:p>
          <a:p>
            <a:pPr lvl="0" eaLnBrk="0" fontAlgn="base" hangingPunct="0">
              <a:spcBef>
                <a:spcPct val="0"/>
              </a:spcBef>
              <a:spcAft>
                <a:spcPct val="0"/>
              </a:spcAft>
              <a:buClrTx/>
            </a:pPr>
            <a:r>
              <a:rPr lang="en-US" altLang="en-US" sz="1600" dirty="0">
                <a:solidFill>
                  <a:schemeClr val="tx1"/>
                </a:solidFill>
                <a:latin typeface="Times New Roman" panose="02020603050405020304" pitchFamily="18" charset="0"/>
                <a:cs typeface="Times New Roman" panose="02020603050405020304" pitchFamily="18" charset="0"/>
              </a:rPr>
              <a:t> Current Status:</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a:solidFill>
                  <a:schemeClr val="tx1"/>
                </a:solidFill>
                <a:latin typeface="Times New Roman" panose="02020603050405020304" pitchFamily="18" charset="0"/>
                <a:cs typeface="Times New Roman" panose="02020603050405020304" pitchFamily="18" charset="0"/>
              </a:rPr>
              <a:t>The research paper has been drafted and formatted in accordance with IEEE guidelines. It is currently under internal review and may undergo minor revisions based on feedback</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sz="1600" dirty="0" smtClean="0">
                <a:solidFill>
                  <a:schemeClr val="tx1"/>
                </a:solidFill>
                <a:latin typeface="Times New Roman" panose="02020603050405020304" pitchFamily="18" charset="0"/>
                <a:cs typeface="Times New Roman" panose="02020603050405020304" pitchFamily="18" charset="0"/>
              </a:rPr>
              <a:t> Submission Progress:</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a:solidFill>
                  <a:schemeClr val="tx1"/>
                </a:solidFill>
                <a:latin typeface="Times New Roman" panose="02020603050405020304" pitchFamily="18" charset="0"/>
                <a:cs typeface="Times New Roman" panose="02020603050405020304" pitchFamily="18" charset="0"/>
              </a:rPr>
              <a:t>The manuscript has been submitted to the faculty guide for preliminary review. Further changes are being incorporated as per the suggestions provided, prior to the final submission for publication.</a:t>
            </a:r>
            <a:endParaRPr kumimoji="0" lang="en-US" altLang="en-US" sz="160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0201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42" y="244293"/>
            <a:ext cx="8798084" cy="384175"/>
          </a:xfrm>
        </p:spPr>
        <p:txBody>
          <a:bodyPr/>
          <a:lstStyle/>
          <a:p>
            <a:pPr algn="ctr"/>
            <a:r>
              <a:rPr lang="en-US" dirty="0"/>
              <a:t>References</a:t>
            </a:r>
          </a:p>
        </p:txBody>
      </p:sp>
      <p:sp>
        <p:nvSpPr>
          <p:cNvPr id="3" name="Rectangle 2"/>
          <p:cNvSpPr>
            <a:spLocks noChangeArrowheads="1"/>
          </p:cNvSpPr>
          <p:nvPr/>
        </p:nvSpPr>
        <p:spPr bwMode="auto">
          <a:xfrm>
            <a:off x="278372" y="782357"/>
            <a:ext cx="8713228"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dirty="0">
                <a:solidFill>
                  <a:schemeClr val="tx1"/>
                </a:solidFill>
                <a:latin typeface="Times New Roman" panose="02020603050405020304" pitchFamily="18" charset="0"/>
                <a:cs typeface="Times New Roman" panose="02020603050405020304" pitchFamily="18" charset="0"/>
              </a:rPr>
              <a:t>[1] D. Lee, A. K. </a:t>
            </a:r>
            <a:r>
              <a:rPr lang="en-US" altLang="en-US" dirty="0" err="1">
                <a:solidFill>
                  <a:schemeClr val="tx1"/>
                </a:solidFill>
                <a:latin typeface="Times New Roman" panose="02020603050405020304" pitchFamily="18" charset="0"/>
                <a:cs typeface="Times New Roman" panose="02020603050405020304" pitchFamily="18" charset="0"/>
              </a:rPr>
              <a:t>Sanyal</a:t>
            </a:r>
            <a:r>
              <a:rPr lang="en-US" altLang="en-US" dirty="0">
                <a:solidFill>
                  <a:schemeClr val="tx1"/>
                </a:solidFill>
                <a:latin typeface="Times New Roman" panose="02020603050405020304" pitchFamily="18" charset="0"/>
                <a:cs typeface="Times New Roman" panose="02020603050405020304" pitchFamily="18" charset="0"/>
              </a:rPr>
              <a:t>, E. A. Butcher, and D. J. </a:t>
            </a:r>
            <a:r>
              <a:rPr lang="en-US" altLang="en-US" dirty="0" err="1">
                <a:solidFill>
                  <a:schemeClr val="tx1"/>
                </a:solidFill>
                <a:latin typeface="Times New Roman" panose="02020603050405020304" pitchFamily="18" charset="0"/>
                <a:cs typeface="Times New Roman" panose="02020603050405020304" pitchFamily="18" charset="0"/>
              </a:rPr>
              <a:t>Scheeres</a:t>
            </a:r>
            <a:r>
              <a:rPr lang="en-US" altLang="en-US" dirty="0">
                <a:solidFill>
                  <a:schemeClr val="tx1"/>
                </a:solidFill>
                <a:latin typeface="Times New Roman" panose="02020603050405020304" pitchFamily="18" charset="0"/>
                <a:cs typeface="Times New Roman" panose="02020603050405020304" pitchFamily="18" charset="0"/>
              </a:rPr>
              <a:t>, “Finite-time </a:t>
            </a:r>
            <a:r>
              <a:rPr lang="en-US" altLang="en-US" dirty="0" err="1">
                <a:solidFill>
                  <a:schemeClr val="tx1"/>
                </a:solidFill>
                <a:latin typeface="Times New Roman" panose="02020603050405020304" pitchFamily="18" charset="0"/>
                <a:cs typeface="Times New Roman" panose="02020603050405020304" pitchFamily="18" charset="0"/>
              </a:rPr>
              <a:t>controlfor</a:t>
            </a:r>
            <a:r>
              <a:rPr lang="en-US" altLang="en-US" dirty="0">
                <a:solidFill>
                  <a:schemeClr val="tx1"/>
                </a:solidFill>
                <a:latin typeface="Times New Roman" panose="02020603050405020304" pitchFamily="18" charset="0"/>
                <a:cs typeface="Times New Roman" panose="02020603050405020304" pitchFamily="18" charset="0"/>
              </a:rPr>
              <a:t> spacecraft body-fixed hovering over an asteroid,” IEEE Transactions </a:t>
            </a:r>
            <a:r>
              <a:rPr lang="en-US" altLang="en-US" dirty="0" err="1">
                <a:solidFill>
                  <a:schemeClr val="tx1"/>
                </a:solidFill>
                <a:latin typeface="Times New Roman" panose="02020603050405020304" pitchFamily="18" charset="0"/>
                <a:cs typeface="Times New Roman" panose="02020603050405020304" pitchFamily="18" charset="0"/>
              </a:rPr>
              <a:t>onAerospace</a:t>
            </a:r>
            <a:r>
              <a:rPr lang="en-US" altLang="en-US" dirty="0">
                <a:solidFill>
                  <a:schemeClr val="tx1"/>
                </a:solidFill>
                <a:latin typeface="Times New Roman" panose="02020603050405020304" pitchFamily="18" charset="0"/>
                <a:cs typeface="Times New Roman" panose="02020603050405020304" pitchFamily="18" charset="0"/>
              </a:rPr>
              <a:t> and Electronic Systems, vol. 51, no. 1, pp. 506–520, Jan. </a:t>
            </a:r>
            <a:r>
              <a:rPr lang="en-US" altLang="en-US" dirty="0" smtClean="0">
                <a:solidFill>
                  <a:schemeClr val="tx1"/>
                </a:solidFill>
                <a:latin typeface="Times New Roman" panose="02020603050405020304" pitchFamily="18" charset="0"/>
                <a:cs typeface="Times New Roman" panose="02020603050405020304" pitchFamily="18" charset="0"/>
              </a:rPr>
              <a:t>2015, doi:10.1109/TAES.2014.140197.</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2] S. </a:t>
            </a:r>
            <a:r>
              <a:rPr lang="en-US" altLang="en-US" dirty="0" err="1">
                <a:solidFill>
                  <a:schemeClr val="tx1"/>
                </a:solidFill>
                <a:latin typeface="Times New Roman" panose="02020603050405020304" pitchFamily="18" charset="0"/>
                <a:cs typeface="Times New Roman" panose="02020603050405020304" pitchFamily="18" charset="0"/>
              </a:rPr>
              <a:t>Ker¨anen</a:t>
            </a:r>
            <a:r>
              <a:rPr lang="en-US" altLang="en-US" dirty="0">
                <a:solidFill>
                  <a:schemeClr val="tx1"/>
                </a:solidFill>
                <a:latin typeface="Times New Roman" panose="02020603050405020304" pitchFamily="18" charset="0"/>
                <a:cs typeface="Times New Roman" panose="02020603050405020304" pitchFamily="18" charset="0"/>
              </a:rPr>
              <a:t>, “Content Management: Concept and Indexing Term Equivalence in </a:t>
            </a:r>
            <a:r>
              <a:rPr lang="en-US" altLang="en-US" dirty="0" err="1">
                <a:solidFill>
                  <a:schemeClr val="tx1"/>
                </a:solidFill>
                <a:latin typeface="Times New Roman" panose="02020603050405020304" pitchFamily="18" charset="0"/>
                <a:cs typeface="Times New Roman" panose="02020603050405020304" pitchFamily="18" charset="0"/>
              </a:rPr>
              <a:t>aMultilingual</a:t>
            </a:r>
            <a:r>
              <a:rPr lang="en-US" altLang="en-US" dirty="0">
                <a:solidFill>
                  <a:schemeClr val="tx1"/>
                </a:solidFill>
                <a:latin typeface="Times New Roman" panose="02020603050405020304" pitchFamily="18" charset="0"/>
                <a:cs typeface="Times New Roman" panose="02020603050405020304" pitchFamily="18" charset="0"/>
              </a:rPr>
              <a:t> Thesaurus,” </a:t>
            </a:r>
            <a:r>
              <a:rPr lang="en-US" altLang="en-US" dirty="0" err="1">
                <a:solidFill>
                  <a:schemeClr val="tx1"/>
                </a:solidFill>
                <a:latin typeface="Times New Roman" panose="02020603050405020304" pitchFamily="18" charset="0"/>
                <a:cs typeface="Times New Roman" panose="02020603050405020304" pitchFamily="18" charset="0"/>
              </a:rPr>
              <a:t>Pantelidis</a:t>
            </a:r>
            <a:r>
              <a:rPr lang="en-US" altLang="en-US" dirty="0">
                <a:solidFill>
                  <a:schemeClr val="tx1"/>
                </a:solidFill>
                <a:latin typeface="Times New Roman" panose="02020603050405020304" pitchFamily="18" charset="0"/>
                <a:cs typeface="Times New Roman" panose="02020603050405020304" pitchFamily="18" charset="0"/>
              </a:rPr>
              <a:t>, V. S., [(2009</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3] Jason Jerald. The VR Book: Human-Centered Design for Virtual Reality. </a:t>
            </a:r>
            <a:r>
              <a:rPr lang="en-US" altLang="en-US" dirty="0" err="1">
                <a:solidFill>
                  <a:schemeClr val="tx1"/>
                </a:solidFill>
                <a:latin typeface="Times New Roman" panose="02020603050405020304" pitchFamily="18" charset="0"/>
                <a:cs typeface="Times New Roman" panose="02020603050405020304" pitchFamily="18" charset="0"/>
              </a:rPr>
              <a:t>Asso-ciation</a:t>
            </a:r>
            <a:r>
              <a:rPr lang="en-US" altLang="en-US" dirty="0">
                <a:solidFill>
                  <a:schemeClr val="tx1"/>
                </a:solidFill>
                <a:latin typeface="Times New Roman" panose="02020603050405020304" pitchFamily="18" charset="0"/>
                <a:cs typeface="Times New Roman" panose="02020603050405020304" pitchFamily="18" charset="0"/>
              </a:rPr>
              <a:t> for Computing Machinery, 2015</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4] C. R. S. Maharani and S. Das, ”Cross-Platform AR/VR Development: </a:t>
            </a:r>
            <a:r>
              <a:rPr lang="en-US" altLang="en-US" dirty="0" err="1">
                <a:solidFill>
                  <a:schemeClr val="tx1"/>
                </a:solidFill>
                <a:latin typeface="Times New Roman" panose="02020603050405020304" pitchFamily="18" charset="0"/>
                <a:cs typeface="Times New Roman" panose="02020603050405020304" pitchFamily="18" charset="0"/>
              </a:rPr>
              <a:t>Strategiesfor</a:t>
            </a:r>
            <a:r>
              <a:rPr lang="en-US" altLang="en-US" dirty="0">
                <a:solidFill>
                  <a:schemeClr val="tx1"/>
                </a:solidFill>
                <a:latin typeface="Times New Roman" panose="02020603050405020304" pitchFamily="18" charset="0"/>
                <a:cs typeface="Times New Roman" panose="02020603050405020304" pitchFamily="18" charset="0"/>
              </a:rPr>
              <a:t> Seamless User Experiences,” *An Online Peer Reviewed / Refereed Journal*,vol. 2, no. 9, pp. 255, Sep. 2024</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5] G. Di </a:t>
            </a:r>
            <a:r>
              <a:rPr lang="en-US" altLang="en-US" dirty="0" err="1">
                <a:solidFill>
                  <a:schemeClr val="tx1"/>
                </a:solidFill>
                <a:latin typeface="Times New Roman" panose="02020603050405020304" pitchFamily="18" charset="0"/>
                <a:cs typeface="Times New Roman" panose="02020603050405020304" pitchFamily="18" charset="0"/>
              </a:rPr>
              <a:t>Gironimo</a:t>
            </a:r>
            <a:r>
              <a:rPr lang="en-US" altLang="en-US" dirty="0">
                <a:solidFill>
                  <a:schemeClr val="tx1"/>
                </a:solidFill>
                <a:latin typeface="Times New Roman" panose="02020603050405020304" pitchFamily="18" charset="0"/>
                <a:cs typeface="Times New Roman" panose="02020603050405020304" pitchFamily="18" charset="0"/>
              </a:rPr>
              <a:t> and A. </a:t>
            </a:r>
            <a:r>
              <a:rPr lang="en-US" altLang="en-US" dirty="0" err="1">
                <a:solidFill>
                  <a:schemeClr val="tx1"/>
                </a:solidFill>
                <a:latin typeface="Times New Roman" panose="02020603050405020304" pitchFamily="18" charset="0"/>
                <a:cs typeface="Times New Roman" panose="02020603050405020304" pitchFamily="18" charset="0"/>
              </a:rPr>
              <a:t>Lanzotti</a:t>
            </a:r>
            <a:r>
              <a:rPr lang="en-US" altLang="en-US" dirty="0">
                <a:solidFill>
                  <a:schemeClr val="tx1"/>
                </a:solidFill>
                <a:latin typeface="Times New Roman" panose="02020603050405020304" pitchFamily="18" charset="0"/>
                <a:cs typeface="Times New Roman" panose="02020603050405020304" pitchFamily="18" charset="0"/>
              </a:rPr>
              <a:t>, ”Designing in VR,” *Int. J. Interact. Des. Manuf.*,vol. 3, pp. 51–53, 2009. </a:t>
            </a:r>
            <a:endParaRPr lang="en-US" altLang="en-US" dirty="0" smtClean="0">
              <a:solidFill>
                <a:schemeClr val="tx1"/>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6] I. R. </a:t>
            </a:r>
            <a:r>
              <a:rPr lang="en-US" altLang="en-US" dirty="0" err="1">
                <a:solidFill>
                  <a:schemeClr val="tx1"/>
                </a:solidFill>
                <a:latin typeface="Times New Roman" panose="02020603050405020304" pitchFamily="18" charset="0"/>
                <a:cs typeface="Times New Roman" panose="02020603050405020304" pitchFamily="18" charset="0"/>
              </a:rPr>
              <a:t>Mukhametkhanov</a:t>
            </a:r>
            <a:r>
              <a:rPr lang="en-US" altLang="en-US" dirty="0">
                <a:solidFill>
                  <a:schemeClr val="tx1"/>
                </a:solidFill>
                <a:latin typeface="Times New Roman" panose="02020603050405020304" pitchFamily="18" charset="0"/>
                <a:cs typeface="Times New Roman" panose="02020603050405020304" pitchFamily="18" charset="0"/>
              </a:rPr>
              <a:t>, M. R. </a:t>
            </a:r>
            <a:r>
              <a:rPr lang="en-US" altLang="en-US" dirty="0" err="1">
                <a:solidFill>
                  <a:schemeClr val="tx1"/>
                </a:solidFill>
                <a:latin typeface="Times New Roman" panose="02020603050405020304" pitchFamily="18" charset="0"/>
                <a:cs typeface="Times New Roman" panose="02020603050405020304" pitchFamily="18" charset="0"/>
              </a:rPr>
              <a:t>Khafizov</a:t>
            </a:r>
            <a:r>
              <a:rPr lang="en-US" altLang="en-US" dirty="0">
                <a:solidFill>
                  <a:schemeClr val="tx1"/>
                </a:solidFill>
                <a:latin typeface="Times New Roman" panose="02020603050405020304" pitchFamily="18" charset="0"/>
                <a:cs typeface="Times New Roman" panose="02020603050405020304" pitchFamily="18" charset="0"/>
              </a:rPr>
              <a:t>, and A. V. </a:t>
            </a:r>
            <a:r>
              <a:rPr lang="en-US" altLang="en-US" dirty="0" err="1">
                <a:solidFill>
                  <a:schemeClr val="tx1"/>
                </a:solidFill>
                <a:latin typeface="Times New Roman" panose="02020603050405020304" pitchFamily="18" charset="0"/>
                <a:cs typeface="Times New Roman" panose="02020603050405020304" pitchFamily="18" charset="0"/>
              </a:rPr>
              <a:t>Shubin</a:t>
            </a:r>
            <a:r>
              <a:rPr lang="en-US" altLang="en-US" dirty="0">
                <a:solidFill>
                  <a:schemeClr val="tx1"/>
                </a:solidFill>
                <a:latin typeface="Times New Roman" panose="02020603050405020304" pitchFamily="18" charset="0"/>
                <a:cs typeface="Times New Roman" panose="02020603050405020304" pitchFamily="18" charset="0"/>
              </a:rPr>
              <a:t>, ”Comparison of client-server solutions in the development of multiplayer online games on Unity,” *Elec-</a:t>
            </a:r>
            <a:r>
              <a:rPr lang="en-US" altLang="en-US" dirty="0" err="1">
                <a:solidFill>
                  <a:schemeClr val="tx1"/>
                </a:solidFill>
                <a:latin typeface="Times New Roman" panose="02020603050405020304" pitchFamily="18" charset="0"/>
                <a:cs typeface="Times New Roman" panose="02020603050405020304" pitchFamily="18" charset="0"/>
              </a:rPr>
              <a:t>tronic</a:t>
            </a:r>
            <a:r>
              <a:rPr lang="en-US" altLang="en-US" dirty="0">
                <a:solidFill>
                  <a:schemeClr val="tx1"/>
                </a:solidFill>
                <a:latin typeface="Times New Roman" panose="02020603050405020304" pitchFamily="18" charset="0"/>
                <a:cs typeface="Times New Roman" panose="02020603050405020304" pitchFamily="18" charset="0"/>
              </a:rPr>
              <a:t> Libraries*, vol. 25, no. 5, pp. 472–488, Dec. 2022</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[7</a:t>
            </a:r>
            <a:r>
              <a:rPr lang="en-US" altLang="en-US" dirty="0">
                <a:solidFill>
                  <a:schemeClr val="tx1"/>
                </a:solidFill>
                <a:latin typeface="Times New Roman" panose="02020603050405020304" pitchFamily="18" charset="0"/>
                <a:cs typeface="Times New Roman" panose="02020603050405020304" pitchFamily="18" charset="0"/>
              </a:rPr>
              <a:t>] J. </a:t>
            </a:r>
            <a:r>
              <a:rPr lang="en-US" altLang="en-US" dirty="0" err="1">
                <a:solidFill>
                  <a:schemeClr val="tx1"/>
                </a:solidFill>
                <a:latin typeface="Times New Roman" panose="02020603050405020304" pitchFamily="18" charset="0"/>
                <a:cs typeface="Times New Roman" panose="02020603050405020304" pitchFamily="18" charset="0"/>
              </a:rPr>
              <a:t>Smed</a:t>
            </a:r>
            <a:r>
              <a:rPr lang="en-US" altLang="en-US" dirty="0">
                <a:solidFill>
                  <a:schemeClr val="tx1"/>
                </a:solidFill>
                <a:latin typeface="Times New Roman" panose="02020603050405020304" pitchFamily="18" charset="0"/>
                <a:cs typeface="Times New Roman" panose="02020603050405020304" pitchFamily="18" charset="0"/>
              </a:rPr>
              <a:t>, ”Networking for computer games,” *Int. J. </a:t>
            </a:r>
            <a:r>
              <a:rPr lang="en-US" altLang="en-US" dirty="0" err="1">
                <a:solidFill>
                  <a:schemeClr val="tx1"/>
                </a:solidFill>
                <a:latin typeface="Times New Roman" panose="02020603050405020304" pitchFamily="18" charset="0"/>
                <a:cs typeface="Times New Roman" panose="02020603050405020304" pitchFamily="18" charset="0"/>
              </a:rPr>
              <a:t>Comput</a:t>
            </a:r>
            <a:r>
              <a:rPr lang="en-US" altLang="en-US" dirty="0">
                <a:solidFill>
                  <a:schemeClr val="tx1"/>
                </a:solidFill>
                <a:latin typeface="Times New Roman" panose="02020603050405020304" pitchFamily="18" charset="0"/>
                <a:cs typeface="Times New Roman" panose="02020603050405020304" pitchFamily="18" charset="0"/>
              </a:rPr>
              <a:t>. Games Technol.*,vol. 2008, Art. ID 928712, p. 1, 2008. </a:t>
            </a:r>
            <a:r>
              <a:rPr lang="en-US" altLang="en-US" dirty="0" err="1">
                <a:solidFill>
                  <a:schemeClr val="tx1"/>
                </a:solidFill>
                <a:latin typeface="Times New Roman" panose="02020603050405020304" pitchFamily="18" charset="0"/>
                <a:cs typeface="Times New Roman" panose="02020603050405020304" pitchFamily="18" charset="0"/>
              </a:rPr>
              <a:t>doi</a:t>
            </a:r>
            <a:r>
              <a:rPr lang="en-US" altLang="en-US" dirty="0">
                <a:solidFill>
                  <a:schemeClr val="tx1"/>
                </a:solidFill>
                <a:latin typeface="Times New Roman" panose="02020603050405020304" pitchFamily="18" charset="0"/>
                <a:cs typeface="Times New Roman" panose="02020603050405020304" pitchFamily="18" charset="0"/>
              </a:rPr>
              <a:t>: 10.1155/2008/928712</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a:t>
            </a:r>
            <a:r>
              <a:rPr lang="en-US" altLang="en-US" dirty="0">
                <a:solidFill>
                  <a:schemeClr val="tx1"/>
                </a:solidFill>
                <a:latin typeface="Times New Roman" panose="02020603050405020304" pitchFamily="18" charset="0"/>
                <a:cs typeface="Times New Roman" panose="02020603050405020304" pitchFamily="18" charset="0"/>
              </a:rPr>
              <a:t>8] Y. Liu and Y. Li, ”Virtual reality system for industrial training,” in *Proc. </a:t>
            </a:r>
            <a:r>
              <a:rPr lang="en-US" altLang="en-US" dirty="0" err="1">
                <a:solidFill>
                  <a:schemeClr val="tx1"/>
                </a:solidFill>
                <a:latin typeface="Times New Roman" panose="02020603050405020304" pitchFamily="18" charset="0"/>
                <a:cs typeface="Times New Roman" panose="02020603050405020304" pitchFamily="18" charset="0"/>
              </a:rPr>
              <a:t>Int.Conf</a:t>
            </a:r>
            <a:r>
              <a:rPr lang="en-US" altLang="en-US" dirty="0">
                <a:solidFill>
                  <a:schemeClr val="tx1"/>
                </a:solidFill>
                <a:latin typeface="Times New Roman" panose="02020603050405020304" pitchFamily="18" charset="0"/>
                <a:cs typeface="Times New Roman" panose="02020603050405020304" pitchFamily="18" charset="0"/>
              </a:rPr>
              <a:t>. Virtual Reality and Visualization (ICVRV)*, Qinhuangdao, China, 2020, pp.338-339</a:t>
            </a:r>
            <a:r>
              <a:rPr lang="en-US" altLang="en-US" dirty="0" smtClean="0">
                <a:solidFill>
                  <a:schemeClr val="tx1"/>
                </a:solidFill>
                <a:latin typeface="Times New Roman" panose="02020603050405020304" pitchFamily="18" charset="0"/>
                <a:cs typeface="Times New Roman" panose="02020603050405020304" pitchFamily="18" charset="0"/>
              </a:rPr>
              <a:t>.</a:t>
            </a:r>
          </a:p>
          <a:p>
            <a:pPr lvl="0" eaLnBrk="0" fontAlgn="base" hangingPunct="0">
              <a:spcBef>
                <a:spcPct val="0"/>
              </a:spcBef>
              <a:spcAft>
                <a:spcPct val="0"/>
              </a:spcAft>
              <a:buClrTx/>
            </a:pPr>
            <a:r>
              <a:rPr lang="en-US" altLang="en-US" dirty="0" smtClean="0">
                <a:solidFill>
                  <a:schemeClr val="tx1"/>
                </a:solidFill>
                <a:latin typeface="Times New Roman" panose="02020603050405020304" pitchFamily="18" charset="0"/>
                <a:cs typeface="Times New Roman" panose="02020603050405020304" pitchFamily="18" charset="0"/>
              </a:rPr>
              <a:t>[9</a:t>
            </a:r>
            <a:r>
              <a:rPr lang="en-US" altLang="en-US" dirty="0">
                <a:solidFill>
                  <a:schemeClr val="tx1"/>
                </a:solidFill>
                <a:latin typeface="Times New Roman" panose="02020603050405020304" pitchFamily="18" charset="0"/>
                <a:cs typeface="Times New Roman" panose="02020603050405020304" pitchFamily="18" charset="0"/>
              </a:rPr>
              <a:t>] P. </a:t>
            </a:r>
            <a:r>
              <a:rPr lang="en-US" altLang="en-US" dirty="0" err="1">
                <a:solidFill>
                  <a:schemeClr val="tx1"/>
                </a:solidFill>
                <a:latin typeface="Times New Roman" panose="02020603050405020304" pitchFamily="18" charset="0"/>
                <a:cs typeface="Times New Roman" panose="02020603050405020304" pitchFamily="18" charset="0"/>
              </a:rPr>
              <a:t>Pareek</a:t>
            </a:r>
            <a:r>
              <a:rPr lang="en-US" altLang="en-US" dirty="0">
                <a:solidFill>
                  <a:schemeClr val="tx1"/>
                </a:solidFill>
                <a:latin typeface="Times New Roman" panose="02020603050405020304" pitchFamily="18" charset="0"/>
                <a:cs typeface="Times New Roman" panose="02020603050405020304" pitchFamily="18" charset="0"/>
              </a:rPr>
              <a:t>, ”Designing Multiplayer Experiences in AR and VR: Challenges </a:t>
            </a:r>
            <a:r>
              <a:rPr lang="en-US" altLang="en-US" dirty="0" err="1">
                <a:solidFill>
                  <a:schemeClr val="tx1"/>
                </a:solidFill>
                <a:latin typeface="Times New Roman" panose="02020603050405020304" pitchFamily="18" charset="0"/>
                <a:cs typeface="Times New Roman" panose="02020603050405020304" pitchFamily="18" charset="0"/>
              </a:rPr>
              <a:t>andOpportunities</a:t>
            </a:r>
            <a:r>
              <a:rPr lang="en-US" altLang="en-US" dirty="0">
                <a:solidFill>
                  <a:schemeClr val="tx1"/>
                </a:solidFill>
                <a:latin typeface="Times New Roman" panose="02020603050405020304" pitchFamily="18" charset="0"/>
                <a:cs typeface="Times New Roman" panose="02020603050405020304" pitchFamily="18" charset="0"/>
              </a:rPr>
              <a:t>,” *</a:t>
            </a:r>
            <a:r>
              <a:rPr lang="en-US" altLang="en-US" dirty="0" err="1">
                <a:solidFill>
                  <a:schemeClr val="tx1"/>
                </a:solidFill>
                <a:latin typeface="Times New Roman" panose="02020603050405020304" pitchFamily="18" charset="0"/>
                <a:cs typeface="Times New Roman" panose="02020603050405020304" pitchFamily="18" charset="0"/>
              </a:rPr>
              <a:t>ShodhKosh</a:t>
            </a:r>
            <a:r>
              <a:rPr lang="en-US" altLang="en-US" dirty="0">
                <a:solidFill>
                  <a:schemeClr val="tx1"/>
                </a:solidFill>
                <a:latin typeface="Times New Roman" panose="02020603050405020304" pitchFamily="18" charset="0"/>
                <a:cs typeface="Times New Roman" panose="02020603050405020304" pitchFamily="18" charset="0"/>
              </a:rPr>
              <a:t>: Journal of Visual and Performing Arts*, vol. 5, no.ICETDA24, pp. 360–366, May 2024</a:t>
            </a:r>
            <a:endParaRPr kumimoji="0" lang="en-US" altLang="en-US"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58397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55"/>
        <p:cNvGrpSpPr/>
        <p:nvPr/>
      </p:nvGrpSpPr>
      <p:grpSpPr>
        <a:xfrm>
          <a:off x="0" y="0"/>
          <a:ext cx="0" cy="0"/>
          <a:chOff x="0" y="0"/>
          <a:chExt cx="0" cy="0"/>
        </a:xfrm>
      </p:grpSpPr>
      <p:sp>
        <p:nvSpPr>
          <p:cNvPr id="56" name="Google Shape;56;g31f978d36ed_0_12"/>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Introduction</a:t>
            </a:r>
          </a:p>
        </p:txBody>
      </p:sp>
      <p:sp>
        <p:nvSpPr>
          <p:cNvPr id="57" name="Google Shape;57;g31f978d36ed_0_12"/>
          <p:cNvSpPr txBox="1"/>
          <p:nvPr/>
        </p:nvSpPr>
        <p:spPr>
          <a:xfrm>
            <a:off x="310174" y="615581"/>
            <a:ext cx="8533800" cy="3300600"/>
          </a:xfrm>
          <a:prstGeom prst="rect">
            <a:avLst/>
          </a:prstGeom>
          <a:noFill/>
          <a:ln>
            <a:noFill/>
          </a:ln>
        </p:spPr>
        <p:txBody>
          <a:bodyPr spcFirstLastPara="1" wrap="square" lIns="0" tIns="12700" rIns="0" bIns="0"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endParaRPr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15000"/>
              </a:lnSpc>
              <a:spcBef>
                <a:spcPts val="0"/>
              </a:spcBef>
              <a:spcAft>
                <a:spcPts val="0"/>
              </a:spcAft>
              <a:buClr>
                <a:schemeClr val="dk1"/>
              </a:buClr>
              <a:buSzPts val="1100"/>
              <a:buFont typeface="Arial" panose="020B0604020202020204"/>
              <a:buNone/>
            </a:pPr>
            <a:r>
              <a:rPr lang="en-IN"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Statement of Problem/Challenges</a:t>
            </a:r>
            <a:endParaRPr b="1"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85750" lvl="0" indent="-285750">
              <a:lnSpc>
                <a:spcPct val="115000"/>
              </a:lnSpc>
              <a:buClr>
                <a:schemeClr val="dk1"/>
              </a:buClr>
              <a:buSzPts val="1100"/>
              <a:buFont typeface="Arial" panose="020B0604020202020204" pitchFamily="34" charset="0"/>
              <a:buChar char="•"/>
            </a:pPr>
            <a:r>
              <a:rPr lang="en-US" sz="1600"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Immersive technologies like Virtual Reality (VR) and Augmented Reality (AR) are transforming industries such as retail, marketing, and education. However, developing robust multiplayer experiences for both VR and AR presents distinct challenges.</a:t>
            </a:r>
          </a:p>
          <a:p>
            <a:pPr marL="285750" lvl="0" indent="-285750">
              <a:lnSpc>
                <a:spcPct val="115000"/>
              </a:lnSpc>
              <a:buClr>
                <a:schemeClr val="dk1"/>
              </a:buClr>
              <a:buSzPts val="1100"/>
              <a:buFont typeface="Arial" panose="020B0604020202020204" pitchFamily="34" charset="0"/>
              <a:buChar char="•"/>
            </a:pPr>
            <a:r>
              <a:rPr lang="en-US" sz="1600"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Currently, VR and AR multiplayer implementations are developed separately due to differences in interaction models, spatial tracking, and networking complexities. </a:t>
            </a:r>
          </a:p>
          <a:p>
            <a:pPr marL="285750" lvl="0" indent="-285750">
              <a:lnSpc>
                <a:spcPct val="115000"/>
              </a:lnSpc>
              <a:buClr>
                <a:schemeClr val="dk1"/>
              </a:buClr>
              <a:buSzPts val="1100"/>
              <a:buFont typeface="Arial" panose="020B0604020202020204" pitchFamily="34" charset="0"/>
              <a:buChar char="•"/>
            </a:pPr>
            <a:r>
              <a:rPr lang="en-US" sz="1600"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Ensuring smooth, real-time communication, object synchronization, and user interaction across these platforms requires careful design and optimization.</a:t>
            </a:r>
          </a:p>
          <a:p>
            <a:pPr marL="285750" lvl="0" indent="-285750">
              <a:lnSpc>
                <a:spcPct val="115000"/>
              </a:lnSpc>
              <a:buClr>
                <a:schemeClr val="dk1"/>
              </a:buClr>
              <a:buSzPts val="1100"/>
              <a:buFont typeface="Arial" panose="020B0604020202020204" pitchFamily="34" charset="0"/>
              <a:buChar char="•"/>
            </a:pPr>
            <a:r>
              <a:rPr lang="en-US" sz="1600"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This project focuses on building separate VR and AR multiplayer systems, addressing their unique challenges before eventually integrating them into a unified framework for seamless cross-platform interaction.</a:t>
            </a:r>
            <a:endParaRPr lang="en-IN" sz="16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73"/>
        <p:cNvGrpSpPr/>
        <p:nvPr/>
      </p:nvGrpSpPr>
      <p:grpSpPr>
        <a:xfrm>
          <a:off x="0" y="0"/>
          <a:ext cx="0" cy="0"/>
          <a:chOff x="0" y="0"/>
          <a:chExt cx="0" cy="0"/>
        </a:xfrm>
      </p:grpSpPr>
      <p:sp>
        <p:nvSpPr>
          <p:cNvPr id="74" name="Google Shape;74;g31f978d36ed_0_2"/>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Problem Statement</a:t>
            </a:r>
          </a:p>
        </p:txBody>
      </p:sp>
      <p:sp>
        <p:nvSpPr>
          <p:cNvPr id="75" name="Google Shape;75;g31f978d36ed_0_2"/>
          <p:cNvSpPr txBox="1"/>
          <p:nvPr/>
        </p:nvSpPr>
        <p:spPr>
          <a:xfrm>
            <a:off x="310174" y="720256"/>
            <a:ext cx="8533800" cy="2930546"/>
          </a:xfrm>
          <a:prstGeom prst="rect">
            <a:avLst/>
          </a:prstGeom>
          <a:noFill/>
          <a:ln>
            <a:noFill/>
          </a:ln>
        </p:spPr>
        <p:txBody>
          <a:bodyPr spcFirstLastPara="1" wrap="square" lIns="0" tIns="12700" rIns="0" bIns="0" anchor="t" anchorCtr="0">
            <a:spAutoFit/>
          </a:bodyPr>
          <a:lstStyle/>
          <a:p>
            <a:pPr marL="139700" marR="5080" lvl="0" indent="0" algn="just" rtl="0">
              <a:lnSpc>
                <a:spcPct val="150000"/>
              </a:lnSpc>
              <a:spcBef>
                <a:spcPts val="0"/>
              </a:spcBef>
              <a:spcAft>
                <a:spcPts val="0"/>
              </a:spcAft>
              <a:buClr>
                <a:schemeClr val="dk1"/>
              </a:buClr>
              <a:buSzPts val="1400"/>
              <a:buFont typeface="Times New Roman" panose="02020603050405020304"/>
              <a:buNone/>
            </a:pPr>
            <a:r>
              <a:rPr lang="en-IN" sz="1600" b="1" i="0" u="none" strike="noStrike" cap="none"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Key </a:t>
            </a:r>
            <a:r>
              <a:rPr lang="en-IN" sz="1600" b="1" i="0" u="none" strike="noStrike" cap="none"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Challenges</a:t>
            </a:r>
          </a:p>
          <a:p>
            <a:pPr marL="285750" lvl="0" indent="-285750">
              <a:lnSpc>
                <a:spcPct val="115000"/>
              </a:lnSpc>
              <a:buClr>
                <a:schemeClr val="dk1"/>
              </a:buClr>
              <a:buSzPts val="1100"/>
              <a:buFont typeface="Arial" panose="020B0604020202020204" pitchFamily="34" charset="0"/>
              <a:buChar char="•"/>
            </a:pPr>
            <a:r>
              <a:rPr lang="en-US" sz="1600" b="1"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Multiplayer Synchronization: </a:t>
            </a:r>
            <a:r>
              <a:rPr lang="en-US" sz="1600"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Ensuring real-time interaction across devices with minimal lag.</a:t>
            </a:r>
          </a:p>
          <a:p>
            <a:pPr marL="285750" lvl="0" indent="-285750">
              <a:lnSpc>
                <a:spcPct val="115000"/>
              </a:lnSpc>
              <a:buClr>
                <a:schemeClr val="dk1"/>
              </a:buClr>
              <a:buSzPts val="1100"/>
              <a:buFont typeface="Arial" panose="020B0604020202020204" pitchFamily="34" charset="0"/>
              <a:buChar char="•"/>
            </a:pPr>
            <a:r>
              <a:rPr lang="en-US" sz="1600" b="1"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Networking </a:t>
            </a: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&amp; Latency: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Maintaining stable connections and low-latency communication.</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Object Synchronization: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Keeping objects consistent across different users and environments.</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AR Perception &amp; Platform Differences: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Handling real-world variations in AR tracking and interactions.</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Cross-Platform Compatibility: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Adapting to different hardware and industry needs.</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Limited Documentation: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Scattered or outdated resources make development harder.</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Frequent Unity Updates: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Constant changes impact stability and require ongoing maintenance.</a:t>
            </a:r>
          </a:p>
          <a:p>
            <a:pPr marL="285750" lvl="0" indent="-285750">
              <a:lnSpc>
                <a:spcPct val="115000"/>
              </a:lnSpc>
              <a:buClr>
                <a:schemeClr val="dk1"/>
              </a:buClr>
              <a:buSzPts val="1100"/>
              <a:buFont typeface="Arial" panose="020B0604020202020204" pitchFamily="34" charset="0"/>
              <a:buChar char="•"/>
            </a:pPr>
            <a:r>
              <a:rPr lang="en-US" sz="1600" b="1"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Performance Optimization: </a:t>
            </a:r>
            <a:r>
              <a:rPr lang="en-US"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Balancing graphics, physics, and networking for smooth gameplay.</a:t>
            </a:r>
            <a:endParaRPr lang="en-IN" sz="1600"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91"/>
        <p:cNvGrpSpPr/>
        <p:nvPr/>
      </p:nvGrpSpPr>
      <p:grpSpPr>
        <a:xfrm>
          <a:off x="0" y="0"/>
          <a:ext cx="0" cy="0"/>
          <a:chOff x="0" y="0"/>
          <a:chExt cx="0" cy="0"/>
        </a:xfrm>
      </p:grpSpPr>
      <p:sp>
        <p:nvSpPr>
          <p:cNvPr id="92" name="Google Shape;92;g3294b7176b0_0_29"/>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Research Objective</a:t>
            </a:r>
          </a:p>
        </p:txBody>
      </p:sp>
      <p:sp>
        <p:nvSpPr>
          <p:cNvPr id="93" name="Google Shape;93;g3294b7176b0_0_29"/>
          <p:cNvSpPr txBox="1"/>
          <p:nvPr/>
        </p:nvSpPr>
        <p:spPr>
          <a:xfrm>
            <a:off x="308610" y="506095"/>
            <a:ext cx="8700770" cy="2921313"/>
          </a:xfrm>
          <a:prstGeom prst="rect">
            <a:avLst/>
          </a:prstGeom>
          <a:noFill/>
          <a:ln>
            <a:noFill/>
          </a:ln>
        </p:spPr>
        <p:txBody>
          <a:bodyPr spcFirstLastPara="1" wrap="square" lIns="0" tIns="12700" rIns="0" bIns="0" anchor="t" anchorCtr="0">
            <a:spAutoFit/>
          </a:bodyPr>
          <a:lstStyle/>
          <a:p>
            <a:pPr marL="457200" lvl="0" indent="-317500">
              <a:lnSpc>
                <a:spcPct val="150000"/>
              </a:lnSpc>
              <a:buClr>
                <a:schemeClr val="dk1"/>
              </a:buClr>
              <a:buSzPts val="1400"/>
              <a:buFont typeface="Times New Roman" panose="02020603050405020304"/>
              <a:buChar char="●"/>
            </a:pP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Develop separate VR and AR multiplayer frameworks to address unique challenges in both environments</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Ensure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real-time synchronization of player interactions, objects, and game states across networked sessions</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Optimize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networking architecture for low latency, stable connections, and efficient data </a:t>
            </a:r>
            <a:r>
              <a:rPr lang="en-US" dirty="0" err="1">
                <a:solidFill>
                  <a:schemeClr val="dk1"/>
                </a:solidFill>
                <a:latin typeface="Times New Roman" panose="02020603050405020304"/>
                <a:ea typeface="Times New Roman" panose="02020603050405020304"/>
                <a:cs typeface="Times New Roman" panose="02020603050405020304"/>
                <a:sym typeface="Times New Roman" panose="02020603050405020304"/>
              </a:rPr>
              <a:t>transfer.Implement</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reliable object synchronization to maintain consistency across AR and VR players</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Address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AR-specific perception challenges, ensuring robust spatial tracking and interaction</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Design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a modular and customizable system adaptable for industries like retail, marketing, and education</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Regularly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update the system to maintain compatibility with Unity’s evolving XR and multiplayer frameworks</a:t>
            </a: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a:t>
            </a:r>
          </a:p>
          <a:p>
            <a:pPr marL="457200" lvl="0" indent="-317500">
              <a:lnSpc>
                <a:spcPct val="150000"/>
              </a:lnSpc>
              <a:buClr>
                <a:schemeClr val="dk1"/>
              </a:buClr>
              <a:buSzPts val="1400"/>
              <a:buFont typeface="Times New Roman" panose="02020603050405020304"/>
              <a:buChar char="●"/>
            </a:pPr>
            <a:r>
              <a:rPr lang="en-US" dirty="0" smtClean="0">
                <a:solidFill>
                  <a:schemeClr val="dk1"/>
                </a:solidFill>
                <a:latin typeface="Times New Roman" panose="02020603050405020304"/>
                <a:ea typeface="Times New Roman" panose="02020603050405020304"/>
                <a:cs typeface="Times New Roman" panose="02020603050405020304"/>
                <a:sym typeface="Times New Roman" panose="02020603050405020304"/>
              </a:rPr>
              <a:t>Evaluate </a:t>
            </a:r>
            <a:r>
              <a:rPr lang="en-US" dirty="0">
                <a:solidFill>
                  <a:schemeClr val="dk1"/>
                </a:solidFill>
                <a:latin typeface="Times New Roman" panose="02020603050405020304"/>
                <a:ea typeface="Times New Roman" panose="02020603050405020304"/>
                <a:cs typeface="Times New Roman" panose="02020603050405020304"/>
                <a:sym typeface="Times New Roman" panose="02020603050405020304"/>
              </a:rPr>
              <a:t>performance using metrics such as latency, synchronization accuracy, frame rate, and user experience feedback.</a:t>
            </a:r>
            <a:endParaRPr lang="en-IN"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21"/>
        <p:cNvGrpSpPr/>
        <p:nvPr/>
      </p:nvGrpSpPr>
      <p:grpSpPr>
        <a:xfrm>
          <a:off x="0" y="0"/>
          <a:ext cx="0" cy="0"/>
          <a:chOff x="0" y="0"/>
          <a:chExt cx="0" cy="0"/>
        </a:xfrm>
      </p:grpSpPr>
      <p:sp>
        <p:nvSpPr>
          <p:cNvPr id="122" name="Google Shape;122;g3294b7176b0_0_62"/>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Proposed System</a:t>
            </a:r>
          </a:p>
        </p:txBody>
      </p:sp>
      <p:sp>
        <p:nvSpPr>
          <p:cNvPr id="123" name="Google Shape;123;g3294b7176b0_0_62"/>
          <p:cNvSpPr txBox="1"/>
          <p:nvPr/>
        </p:nvSpPr>
        <p:spPr>
          <a:xfrm>
            <a:off x="144780" y="622935"/>
            <a:ext cx="8456930" cy="4290918"/>
          </a:xfrm>
          <a:prstGeom prst="rect">
            <a:avLst/>
          </a:prstGeom>
          <a:noFill/>
          <a:ln>
            <a:noFill/>
          </a:ln>
        </p:spPr>
        <p:txBody>
          <a:bodyPr spcFirstLastPara="1" wrap="square" lIns="0" tIns="12700" rIns="0" bIns="0" anchor="t" anchorCtr="0">
            <a:spAutoFit/>
          </a:bodyPr>
          <a:lstStyle/>
          <a:p>
            <a:pPr marR="0" lvl="0" algn="l" rtl="0">
              <a:lnSpc>
                <a:spcPct val="100000"/>
              </a:lnSpc>
              <a:spcBef>
                <a:spcPts val="1200"/>
              </a:spcBef>
              <a:spcAft>
                <a:spcPts val="0"/>
              </a:spcAft>
              <a:buClr>
                <a:srgbClr val="000000"/>
              </a:buClr>
              <a:buSzPts val="1600"/>
            </a:pPr>
            <a:r>
              <a:rPr lang="en-IN" sz="1600" b="1" i="0" u="none" strike="noStrike" cap="none"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Proposed </a:t>
            </a:r>
            <a:r>
              <a:rPr lang="en-IN" sz="1600" b="1" i="0" u="none" strike="noStrike" cap="none" dirty="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System </a:t>
            </a:r>
            <a:r>
              <a:rPr lang="en-IN" sz="1600" b="1" i="0" u="none" strike="noStrike" cap="none" dirty="0" smtClean="0">
                <a:solidFill>
                  <a:schemeClr val="dk1"/>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Introduction</a:t>
            </a:r>
          </a:p>
          <a:p>
            <a:r>
              <a:rPr lang="en-US" dirty="0">
                <a:latin typeface="Times New Roman" panose="02020603050405020304" pitchFamily="18" charset="0"/>
                <a:cs typeface="Times New Roman" panose="02020603050405020304" pitchFamily="18" charset="0"/>
              </a:rPr>
              <a:t>This system aims to develop separate VR and AR multiplayer frameworks, ensuring real-time interaction, synchronization, and adaptability for various industries like retail, marketing, and education.</a:t>
            </a:r>
          </a:p>
          <a:p>
            <a:r>
              <a:rPr lang="en-US" b="1" dirty="0">
                <a:latin typeface="Times New Roman" panose="02020603050405020304" pitchFamily="18" charset="0"/>
                <a:cs typeface="Times New Roman" panose="02020603050405020304" pitchFamily="18" charset="0"/>
              </a:rPr>
              <a:t>Key Components of the System</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VR Multiplayer System:</a:t>
            </a: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Player movement, interactions, and voice communication.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Object synchronization for real-time collaboration.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Networking using Unity’s multiplayer frameworks.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AR Multiplayer System:</a:t>
            </a: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Real-world spatial tracking and interaction.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Networked object placement and synchronization.</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Optimized UI for mobile AR devices.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Synchronization &amp; Networking:</a:t>
            </a: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Ensuring consistent game states across AR and VR.</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Optimized network communication for low latency.</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User Interface:</a:t>
            </a:r>
            <a:endParaRPr lang="en-US"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Customizable modules for different industries.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Simple room/lobby creation for multiplayer access.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Cross-platform support for various devices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27"/>
        <p:cNvGrpSpPr/>
        <p:nvPr/>
      </p:nvGrpSpPr>
      <p:grpSpPr>
        <a:xfrm>
          <a:off x="0" y="0"/>
          <a:ext cx="0" cy="0"/>
          <a:chOff x="0" y="0"/>
          <a:chExt cx="0" cy="0"/>
        </a:xfrm>
      </p:grpSpPr>
      <p:sp>
        <p:nvSpPr>
          <p:cNvPr id="128" name="Google Shape;128;g3294b7176b0_0_55"/>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indent="0" algn="ctr" rtl="0">
              <a:lnSpc>
                <a:spcPct val="100000"/>
              </a:lnSpc>
              <a:spcBef>
                <a:spcPts val="0"/>
              </a:spcBef>
              <a:spcAft>
                <a:spcPts val="0"/>
              </a:spcAft>
              <a:buSzPts val="1400"/>
              <a:buNone/>
            </a:pPr>
            <a:r>
              <a:rPr lang="en-IN"/>
              <a:t>Proposed System</a:t>
            </a:r>
          </a:p>
        </p:txBody>
      </p:sp>
      <p:sp>
        <p:nvSpPr>
          <p:cNvPr id="3" name="Rounded Rectangle 2"/>
          <p:cNvSpPr/>
          <p:nvPr/>
        </p:nvSpPr>
        <p:spPr>
          <a:xfrm>
            <a:off x="637309" y="1019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4" name="TextBox 3"/>
          <p:cNvSpPr txBox="1"/>
          <p:nvPr/>
        </p:nvSpPr>
        <p:spPr>
          <a:xfrm>
            <a:off x="637309" y="1078766"/>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User Authentication</a:t>
            </a:r>
            <a:endParaRPr lang="en-IN" dirty="0">
              <a:latin typeface="Times New Roman" panose="02020603050405020304" pitchFamily="18" charset="0"/>
              <a:cs typeface="Times New Roman" panose="02020603050405020304" pitchFamily="18" charset="0"/>
            </a:endParaRPr>
          </a:p>
        </p:txBody>
      </p:sp>
      <p:sp>
        <p:nvSpPr>
          <p:cNvPr id="9" name="Rounded Rectangle 8"/>
          <p:cNvSpPr/>
          <p:nvPr/>
        </p:nvSpPr>
        <p:spPr>
          <a:xfrm>
            <a:off x="6705601" y="1019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0" name="TextBox 9"/>
          <p:cNvSpPr txBox="1"/>
          <p:nvPr/>
        </p:nvSpPr>
        <p:spPr>
          <a:xfrm>
            <a:off x="6705601" y="1078766"/>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Multiplayer Synchronization</a:t>
            </a:r>
            <a:endParaRPr lang="en-IN"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660073" y="1019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2" name="TextBox 11"/>
          <p:cNvSpPr txBox="1"/>
          <p:nvPr/>
        </p:nvSpPr>
        <p:spPr>
          <a:xfrm>
            <a:off x="2660073" y="1078766"/>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Lobby Creation and Joining</a:t>
            </a:r>
            <a:endParaRPr lang="en-IN" dirty="0">
              <a:latin typeface="Times New Roman" panose="02020603050405020304" pitchFamily="18" charset="0"/>
              <a:cs typeface="Times New Roman" panose="02020603050405020304" pitchFamily="18" charset="0"/>
            </a:endParaRPr>
          </a:p>
        </p:txBody>
      </p:sp>
      <p:sp>
        <p:nvSpPr>
          <p:cNvPr id="14" name="Rounded Rectangle 13"/>
          <p:cNvSpPr/>
          <p:nvPr/>
        </p:nvSpPr>
        <p:spPr>
          <a:xfrm>
            <a:off x="4682837" y="1019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5" name="TextBox 14"/>
          <p:cNvSpPr txBox="1"/>
          <p:nvPr/>
        </p:nvSpPr>
        <p:spPr>
          <a:xfrm>
            <a:off x="4682837" y="1078766"/>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VR and AR Mode Selection</a:t>
            </a:r>
            <a:endParaRPr lang="en-IN" dirty="0">
              <a:latin typeface="Times New Roman" panose="02020603050405020304" pitchFamily="18" charset="0"/>
              <a:cs typeface="Times New Roman" panose="02020603050405020304" pitchFamily="18" charset="0"/>
            </a:endParaRPr>
          </a:p>
        </p:txBody>
      </p:sp>
      <p:sp>
        <p:nvSpPr>
          <p:cNvPr id="16" name="Rounded Rectangle 15"/>
          <p:cNvSpPr/>
          <p:nvPr/>
        </p:nvSpPr>
        <p:spPr>
          <a:xfrm>
            <a:off x="4682837" y="2174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7" name="TextBox 16"/>
          <p:cNvSpPr txBox="1"/>
          <p:nvPr/>
        </p:nvSpPr>
        <p:spPr>
          <a:xfrm>
            <a:off x="4682837" y="2233766"/>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Object Interaction and Updates</a:t>
            </a:r>
            <a:endParaRPr lang="en-IN" dirty="0">
              <a:latin typeface="Times New Roman" panose="02020603050405020304" pitchFamily="18" charset="0"/>
              <a:cs typeface="Times New Roman" panose="02020603050405020304" pitchFamily="18" charset="0"/>
            </a:endParaRPr>
          </a:p>
        </p:txBody>
      </p:sp>
      <p:sp>
        <p:nvSpPr>
          <p:cNvPr id="18" name="Rounded Rectangle 17"/>
          <p:cNvSpPr/>
          <p:nvPr/>
        </p:nvSpPr>
        <p:spPr>
          <a:xfrm>
            <a:off x="2660073" y="2174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9" name="TextBox 18"/>
          <p:cNvSpPr txBox="1"/>
          <p:nvPr/>
        </p:nvSpPr>
        <p:spPr>
          <a:xfrm>
            <a:off x="2660073" y="2198379"/>
            <a:ext cx="1524000" cy="523220"/>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UI and Feature Enhancements</a:t>
            </a:r>
            <a:endParaRPr lang="en-IN" dirty="0">
              <a:latin typeface="Times New Roman" panose="02020603050405020304" pitchFamily="18" charset="0"/>
              <a:cs typeface="Times New Roman" panose="02020603050405020304" pitchFamily="18" charset="0"/>
            </a:endParaRPr>
          </a:p>
        </p:txBody>
      </p:sp>
      <p:sp>
        <p:nvSpPr>
          <p:cNvPr id="20" name="Rounded Rectangle 19"/>
          <p:cNvSpPr/>
          <p:nvPr/>
        </p:nvSpPr>
        <p:spPr>
          <a:xfrm>
            <a:off x="6705601" y="2174086"/>
            <a:ext cx="1524000" cy="642580"/>
          </a:xfrm>
          <a:prstGeom prst="roundRect">
            <a:avLst/>
          </a:prstGeom>
          <a:gradFill flip="none" rotWithShape="1">
            <a:gsLst>
              <a:gs pos="0">
                <a:srgbClr val="EEC17E">
                  <a:tint val="66000"/>
                  <a:satMod val="160000"/>
                </a:srgbClr>
              </a:gs>
              <a:gs pos="50000">
                <a:srgbClr val="EEC17E">
                  <a:tint val="44500"/>
                  <a:satMod val="160000"/>
                </a:srgbClr>
              </a:gs>
              <a:gs pos="100000">
                <a:srgbClr val="EEC17E">
                  <a:tint val="23500"/>
                  <a:satMod val="160000"/>
                </a:srgbClr>
              </a:gs>
            </a:gsLst>
            <a:path path="circle">
              <a:fillToRect l="50000" t="50000" r="50000" b="50000"/>
            </a:path>
            <a:tileRect/>
          </a:gra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21" name="TextBox 20"/>
          <p:cNvSpPr txBox="1"/>
          <p:nvPr/>
        </p:nvSpPr>
        <p:spPr>
          <a:xfrm>
            <a:off x="6705601" y="2138699"/>
            <a:ext cx="1524000" cy="738664"/>
          </a:xfrm>
          <a:prstGeom prst="rect">
            <a:avLst/>
          </a:prstGeom>
          <a:noFill/>
        </p:spPr>
        <p:txBody>
          <a:bodyPr wrap="square" rtlCol="0">
            <a:spAutoFit/>
          </a:bodyPr>
          <a:lstStyle/>
          <a:p>
            <a:pPr algn="ctr"/>
            <a:r>
              <a:rPr lang="en-IN" dirty="0" smtClean="0">
                <a:latin typeface="Times New Roman" panose="02020603050405020304" pitchFamily="18" charset="0"/>
                <a:cs typeface="Times New Roman" panose="02020603050405020304" pitchFamily="18" charset="0"/>
              </a:rPr>
              <a:t>Platform Perception Adjustment</a:t>
            </a:r>
            <a:endParaRPr lang="en-IN" dirty="0">
              <a:latin typeface="Times New Roman" panose="02020603050405020304" pitchFamily="18" charset="0"/>
              <a:cs typeface="Times New Roman" panose="02020603050405020304" pitchFamily="18" charset="0"/>
            </a:endParaRPr>
          </a:p>
        </p:txBody>
      </p:sp>
      <p:cxnSp>
        <p:nvCxnSpPr>
          <p:cNvPr id="6" name="Straight Arrow Connector 5"/>
          <p:cNvCxnSpPr>
            <a:stCxn id="3" idx="3"/>
            <a:endCxn id="11" idx="1"/>
          </p:cNvCxnSpPr>
          <p:nvPr/>
        </p:nvCxnSpPr>
        <p:spPr>
          <a:xfrm>
            <a:off x="2161309" y="1340376"/>
            <a:ext cx="4987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a:stCxn id="11" idx="3"/>
            <a:endCxn id="15" idx="1"/>
          </p:cNvCxnSpPr>
          <p:nvPr/>
        </p:nvCxnSpPr>
        <p:spPr>
          <a:xfrm>
            <a:off x="4184073" y="1340376"/>
            <a:ext cx="4987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15" idx="3"/>
            <a:endCxn id="10" idx="1"/>
          </p:cNvCxnSpPr>
          <p:nvPr/>
        </p:nvCxnSpPr>
        <p:spPr>
          <a:xfrm>
            <a:off x="6206837" y="1340376"/>
            <a:ext cx="4987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9" idx="2"/>
            <a:endCxn id="21" idx="0"/>
          </p:cNvCxnSpPr>
          <p:nvPr/>
        </p:nvCxnSpPr>
        <p:spPr>
          <a:xfrm>
            <a:off x="7467601" y="1661666"/>
            <a:ext cx="0" cy="4770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0" idx="1"/>
            <a:endCxn id="17" idx="3"/>
          </p:cNvCxnSpPr>
          <p:nvPr/>
        </p:nvCxnSpPr>
        <p:spPr>
          <a:xfrm flipH="1">
            <a:off x="6206837" y="2495376"/>
            <a:ext cx="4987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17" idx="1"/>
            <a:endCxn id="18" idx="3"/>
          </p:cNvCxnSpPr>
          <p:nvPr/>
        </p:nvCxnSpPr>
        <p:spPr>
          <a:xfrm flipH="1">
            <a:off x="4184073" y="2495376"/>
            <a:ext cx="4987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3294b7176b0_0_74"/>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marL="12700" lvl="0" algn="ctr"/>
            <a:r>
              <a:rPr lang="en-IN" dirty="0"/>
              <a:t>System Introduction</a:t>
            </a:r>
          </a:p>
        </p:txBody>
      </p:sp>
      <p:sp>
        <p:nvSpPr>
          <p:cNvPr id="6" name="Rectangle 5"/>
          <p:cNvSpPr>
            <a:spLocks noChangeArrowheads="1"/>
          </p:cNvSpPr>
          <p:nvPr/>
        </p:nvSpPr>
        <p:spPr bwMode="auto">
          <a:xfrm>
            <a:off x="313008" y="645718"/>
            <a:ext cx="4633064"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Introduces </a:t>
            </a:r>
            <a:r>
              <a:rPr lang="en-US" altLang="en-US" sz="1600" dirty="0">
                <a:solidFill>
                  <a:schemeClr val="tx1"/>
                </a:solidFill>
                <a:latin typeface="Times New Roman" panose="02020603050405020304" pitchFamily="18" charset="0"/>
                <a:cs typeface="Times New Roman" panose="02020603050405020304" pitchFamily="18" charset="0"/>
              </a:rPr>
              <a:t>an innovative multiplayer VR/AR platform designed for immersive, real-time collaboration across diverse virtual environments, enhancing user engagement</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algn="just"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Leverages </a:t>
            </a:r>
            <a:r>
              <a:rPr lang="en-US" altLang="en-US" sz="1600" dirty="0">
                <a:solidFill>
                  <a:schemeClr val="tx1"/>
                </a:solidFill>
                <a:latin typeface="Times New Roman" panose="02020603050405020304" pitchFamily="18" charset="0"/>
                <a:cs typeface="Times New Roman" panose="02020603050405020304" pitchFamily="18" charset="0"/>
              </a:rPr>
              <a:t>Unity for robust game development, Normcore for seamless networking, and Google </a:t>
            </a:r>
            <a:r>
              <a:rPr lang="en-US" altLang="en-US" sz="1600" dirty="0" err="1">
                <a:solidFill>
                  <a:schemeClr val="tx1"/>
                </a:solidFill>
                <a:latin typeface="Times New Roman" panose="02020603050405020304" pitchFamily="18" charset="0"/>
                <a:cs typeface="Times New Roman" panose="02020603050405020304" pitchFamily="18" charset="0"/>
              </a:rPr>
              <a:t>ARCore</a:t>
            </a:r>
            <a:r>
              <a:rPr lang="en-US" altLang="en-US" sz="1600" dirty="0">
                <a:solidFill>
                  <a:schemeClr val="tx1"/>
                </a:solidFill>
                <a:latin typeface="Times New Roman" panose="02020603050405020304" pitchFamily="18" charset="0"/>
                <a:cs typeface="Times New Roman" panose="02020603050405020304" pitchFamily="18" charset="0"/>
              </a:rPr>
              <a:t> to integrate AR features, creating a unified XR experience</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algn="just"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Targets </a:t>
            </a:r>
            <a:r>
              <a:rPr lang="en-US" altLang="en-US" sz="1600" dirty="0">
                <a:solidFill>
                  <a:schemeClr val="tx1"/>
                </a:solidFill>
                <a:latin typeface="Times New Roman" panose="02020603050405020304" pitchFamily="18" charset="0"/>
                <a:cs typeface="Times New Roman" panose="02020603050405020304" pitchFamily="18" charset="0"/>
              </a:rPr>
              <a:t>practical applications including virtual product showrooms for interactive retail, customizable meditation spaces for mental wellness, and dynamic classroom settings for education</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algn="just"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Offers </a:t>
            </a:r>
            <a:r>
              <a:rPr lang="en-US" altLang="en-US" sz="1600" dirty="0">
                <a:solidFill>
                  <a:schemeClr val="tx1"/>
                </a:solidFill>
                <a:latin typeface="Times New Roman" panose="02020603050405020304" pitchFamily="18" charset="0"/>
                <a:cs typeface="Times New Roman" panose="02020603050405020304" pitchFamily="18" charset="0"/>
              </a:rPr>
              <a:t>a dual-mode experience where VR users dive into 3D worlds with full immersion, while AR spectators join via mobile devices, interacting with the environment and other users in real time.</a:t>
            </a:r>
            <a:endParaRPr kumimoji="0" lang="en-US" altLang="en-US" sz="160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8435" y="1618760"/>
            <a:ext cx="3837747" cy="2018057"/>
          </a:xfrm>
          <a:prstGeom prst="rect">
            <a:avLst/>
          </a:prstGeom>
        </p:spPr>
      </p:pic>
    </p:spTree>
    <p:extLst>
      <p:ext uri="{BB962C8B-B14F-4D97-AF65-F5344CB8AC3E}">
        <p14:creationId xmlns:p14="http://schemas.microsoft.com/office/powerpoint/2010/main" val="25160706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3294b7176b0_0_74"/>
          <p:cNvSpPr txBox="1">
            <a:spLocks noGrp="1"/>
          </p:cNvSpPr>
          <p:nvPr>
            <p:ph type="title"/>
          </p:nvPr>
        </p:nvSpPr>
        <p:spPr>
          <a:xfrm>
            <a:off x="145025" y="105750"/>
            <a:ext cx="8864100" cy="400200"/>
          </a:xfrm>
          <a:prstGeom prst="rect">
            <a:avLst/>
          </a:prstGeom>
          <a:noFill/>
          <a:ln>
            <a:noFill/>
          </a:ln>
        </p:spPr>
        <p:txBody>
          <a:bodyPr spcFirstLastPara="1" wrap="square" lIns="0" tIns="15225" rIns="0" bIns="0" anchor="t" anchorCtr="0">
            <a:spAutoFit/>
          </a:bodyPr>
          <a:lstStyle/>
          <a:p>
            <a:pPr algn="ctr"/>
            <a:r>
              <a:rPr lang="en-IN" dirty="0"/>
              <a:t>System Architecture</a:t>
            </a:r>
          </a:p>
        </p:txBody>
      </p:sp>
      <p:sp>
        <p:nvSpPr>
          <p:cNvPr id="6" name="Rectangle 5"/>
          <p:cNvSpPr>
            <a:spLocks noChangeArrowheads="1"/>
          </p:cNvSpPr>
          <p:nvPr/>
        </p:nvSpPr>
        <p:spPr bwMode="auto">
          <a:xfrm>
            <a:off x="430772" y="1169636"/>
            <a:ext cx="7535592"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Utilizes </a:t>
            </a:r>
            <a:r>
              <a:rPr lang="en-US" altLang="en-US" sz="1600" dirty="0">
                <a:solidFill>
                  <a:schemeClr val="tx1"/>
                </a:solidFill>
                <a:latin typeface="Times New Roman" panose="02020603050405020304" pitchFamily="18" charset="0"/>
                <a:cs typeface="Times New Roman" panose="02020603050405020304" pitchFamily="18" charset="0"/>
              </a:rPr>
              <a:t>Unity as the foundational engine, delivering cross-platform rendering, XR framework support, and high-quality visuals for both VR and AR modes</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Employs </a:t>
            </a:r>
            <a:r>
              <a:rPr lang="en-US" altLang="en-US" sz="1600" dirty="0">
                <a:solidFill>
                  <a:schemeClr val="tx1"/>
                </a:solidFill>
                <a:latin typeface="Times New Roman" panose="02020603050405020304" pitchFamily="18" charset="0"/>
                <a:cs typeface="Times New Roman" panose="02020603050405020304" pitchFamily="18" charset="0"/>
              </a:rPr>
              <a:t>Normcore’s client-server architecture to ensure low-latency synchronization of avatars, objects, and voice across all connected users, critical for multiplayer functionality</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Integrates </a:t>
            </a:r>
            <a:r>
              <a:rPr lang="en-US" altLang="en-US" sz="1600" dirty="0">
                <a:solidFill>
                  <a:schemeClr val="tx1"/>
                </a:solidFill>
                <a:latin typeface="Times New Roman" panose="02020603050405020304" pitchFamily="18" charset="0"/>
                <a:cs typeface="Times New Roman" panose="02020603050405020304" pitchFamily="18" charset="0"/>
              </a:rPr>
              <a:t>Google </a:t>
            </a:r>
            <a:r>
              <a:rPr lang="en-US" altLang="en-US" sz="1600" dirty="0" err="1">
                <a:solidFill>
                  <a:schemeClr val="tx1"/>
                </a:solidFill>
                <a:latin typeface="Times New Roman" panose="02020603050405020304" pitchFamily="18" charset="0"/>
                <a:cs typeface="Times New Roman" panose="02020603050405020304" pitchFamily="18" charset="0"/>
              </a:rPr>
              <a:t>ARCore</a:t>
            </a:r>
            <a:r>
              <a:rPr lang="en-US" altLang="en-US" sz="1600" dirty="0">
                <a:solidFill>
                  <a:schemeClr val="tx1"/>
                </a:solidFill>
                <a:latin typeface="Times New Roman" panose="02020603050405020304" pitchFamily="18" charset="0"/>
                <a:cs typeface="Times New Roman" panose="02020603050405020304" pitchFamily="18" charset="0"/>
              </a:rPr>
              <a:t> to enable AR spectatorship on mobile devices, overlaying virtual elements onto the real world with precise tracking and rendering</a:t>
            </a:r>
            <a:r>
              <a:rPr lang="en-US" altLang="en-US" sz="1600" dirty="0" smtClean="0">
                <a:solidFill>
                  <a:schemeClr val="tx1"/>
                </a:solidFill>
                <a:latin typeface="Times New Roman" panose="02020603050405020304" pitchFamily="18" charset="0"/>
                <a:cs typeface="Times New Roman" panose="02020603050405020304" pitchFamily="18" charset="0"/>
              </a:rPr>
              <a:t>.</a:t>
            </a:r>
          </a:p>
          <a:p>
            <a:pPr marL="285750" lvl="0" indent="-285750" eaLnBrk="0" fontAlgn="base" hangingPunct="0">
              <a:spcBef>
                <a:spcPct val="0"/>
              </a:spcBef>
              <a:spcAft>
                <a:spcPct val="0"/>
              </a:spcAft>
              <a:buClrTx/>
              <a:buFont typeface="Arial" panose="020B0604020202020204" pitchFamily="34" charset="0"/>
              <a:buChar char="•"/>
            </a:pPr>
            <a:r>
              <a:rPr lang="en-US" altLang="en-US" sz="1600" dirty="0" smtClean="0">
                <a:solidFill>
                  <a:schemeClr val="tx1"/>
                </a:solidFill>
                <a:latin typeface="Times New Roman" panose="02020603050405020304" pitchFamily="18" charset="0"/>
                <a:cs typeface="Times New Roman" panose="02020603050405020304" pitchFamily="18" charset="0"/>
              </a:rPr>
              <a:t>Features </a:t>
            </a:r>
            <a:r>
              <a:rPr lang="en-US" altLang="en-US" sz="1600" dirty="0">
                <a:solidFill>
                  <a:schemeClr val="tx1"/>
                </a:solidFill>
                <a:latin typeface="Times New Roman" panose="02020603050405020304" pitchFamily="18" charset="0"/>
                <a:cs typeface="Times New Roman" panose="02020603050405020304" pitchFamily="18" charset="0"/>
              </a:rPr>
              <a:t>a streamlined workflow: users join an XR session, connect to the Normcore server, create or join rooms, choose VR or AR roles, synchronize actions or views, broadcast updates to all clients, and update the XR world in real-time, as depicted in the included flowcharts.</a:t>
            </a:r>
            <a:endParaRPr kumimoji="0" lang="en-US" altLang="en-US" sz="160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95709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1607</TotalTime>
  <Words>1487</Words>
  <Application>Microsoft Office PowerPoint</Application>
  <PresentationFormat>On-screen Show (16:9)</PresentationFormat>
  <Paragraphs>155</Paragraphs>
  <Slides>24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Times New Roman</vt:lpstr>
      <vt:lpstr>Wingdings</vt:lpstr>
      <vt:lpstr>Office Theme</vt:lpstr>
      <vt:lpstr>Virtual Reality Multiplayer Experience with Augmented Reality Spectator</vt:lpstr>
      <vt:lpstr>Outline</vt:lpstr>
      <vt:lpstr>Introduction</vt:lpstr>
      <vt:lpstr>Problem Statement</vt:lpstr>
      <vt:lpstr>Research Objective</vt:lpstr>
      <vt:lpstr>Proposed System</vt:lpstr>
      <vt:lpstr>Proposed System</vt:lpstr>
      <vt:lpstr>System Introduction</vt:lpstr>
      <vt:lpstr>System Architecture</vt:lpstr>
      <vt:lpstr>System Architecture</vt:lpstr>
      <vt:lpstr>List of Modules</vt:lpstr>
      <vt:lpstr>Module Explanations</vt:lpstr>
      <vt:lpstr>Module Explanations</vt:lpstr>
      <vt:lpstr>Implementation and Results</vt:lpstr>
      <vt:lpstr>Implementation and Results</vt:lpstr>
      <vt:lpstr>Implementation and Results</vt:lpstr>
      <vt:lpstr>Implementation and Results</vt:lpstr>
      <vt:lpstr>Implementation and Results</vt:lpstr>
      <vt:lpstr>Implementation and Results</vt:lpstr>
      <vt:lpstr>Conclusion &amp; Future Work</vt:lpstr>
      <vt:lpstr>Guide Approval</vt:lpstr>
      <vt:lpstr>PowerPoint Presentation</vt:lpstr>
      <vt:lpstr>Research Paper Status</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 Cancer Alert: Notification and Breast Cancer Detection System</dc:title>
  <dc:creator>chinni pavan kumar</dc:creator>
  <cp:lastModifiedBy>Admin</cp:lastModifiedBy>
  <cp:revision>38</cp:revision>
  <dcterms:created xsi:type="dcterms:W3CDTF">2025-02-18T12:50:17Z</dcterms:created>
  <dcterms:modified xsi:type="dcterms:W3CDTF">2025-04-17T00:33:06Z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2024-08-30T22:00:00Z</vt:filetime>
  </property>
  <property fmtid="{D5CDD505-2E9C-101B-9397-08002B2CF9AE}" pid="4" name="Producer">
    <vt:lpwstr>3-Heights(TM) PDF Security Shell 4.8.25.2 (http://www.pdf-tools.com)</vt:lpwstr>
  </property>
  <property fmtid="{D5CDD505-2E9C-101B-9397-08002B2CF9AE}" pid="5" name="KSOProductBuildVer">
    <vt:lpwstr>1033-5.7.0.8090</vt:lpwstr>
  </property>
</Properties>
</file>